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1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5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75" r:id="rId5"/>
    <p:sldId id="276" r:id="rId6"/>
    <p:sldId id="261" r:id="rId7"/>
    <p:sldId id="278" r:id="rId8"/>
    <p:sldId id="258" r:id="rId9"/>
    <p:sldId id="260" r:id="rId10"/>
    <p:sldId id="262" r:id="rId11"/>
    <p:sldId id="279" r:id="rId12"/>
    <p:sldId id="280" r:id="rId13"/>
    <p:sldId id="266" r:id="rId14"/>
    <p:sldId id="268" r:id="rId15"/>
    <p:sldId id="281" r:id="rId16"/>
    <p:sldId id="269" r:id="rId17"/>
    <p:sldId id="271" r:id="rId18"/>
    <p:sldId id="282" r:id="rId19"/>
    <p:sldId id="28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53"/>
    <p:restoredTop sz="61973"/>
  </p:normalViewPr>
  <p:slideViewPr>
    <p:cSldViewPr snapToGrid="0">
      <p:cViewPr varScale="1">
        <p:scale>
          <a:sx n="76" d="100"/>
          <a:sy n="76" d="100"/>
        </p:scale>
        <p:origin x="9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2C632-B417-F747-A702-FA4497A651E8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FD23-4663-F148-B852-3807C78C7B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2065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7601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8724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74973-0CB5-9451-37EC-20CFDCEE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EE66CF0-0874-F41F-350C-CF649EF7C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C32786C-B018-B357-B8F8-69CFAFD43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6DF61B-11B3-C6EB-2D38-CF3DEADAD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0721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0FCAD-508B-BB5A-7D86-388EB4984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563CD3-BDA3-C9E6-4C5B-3A1064AD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0127ED-F2C8-50BA-B8B5-55A5F0267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33E6C8-702D-3DE8-ED37-D27505AE9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7254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9743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266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2801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0386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9620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1122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57F78-73C3-5AEF-9053-9E45599C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6842662-004C-03EE-89F1-87DC22064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72F4C4-2DF1-FDB5-4122-B42D20896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6418FE-BF06-081F-B77B-2794C5EC4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040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046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788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9434A-5327-A192-5F2E-20E90464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711134C-5291-A8E5-F87D-CA8AF0522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9C5384-B70A-50B9-B6DA-0CA986143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53E6E1-F80B-E000-D40B-7A43566C5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95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4626-25EE-E56E-1784-5B4729910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4FB441-ABD9-593F-26FE-E6CCD8D77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29E751-493F-C7F5-1588-C29D83BBA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82B267-C529-4DAF-95C8-6BF981CB6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587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8904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72B1-92CE-37EA-AFAE-655233EF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65BEC1-19B8-B4CC-A3C2-A2A9F0CDC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0B4935-1B4A-84A8-8405-826394741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DCB27E-7C04-7549-D7A7-4BD7D1B83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662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5099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FD23-4663-F148-B852-3807C78C7BD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619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00227-F715-7CD7-E92C-8447A79FA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B54896-BD0B-5E69-43FE-63D10477A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FAC75B-30BD-0170-9580-D4063590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28D1AB-5ECA-47C4-6540-B90F8A70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942B7F-E748-BC39-36A6-0220703B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995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B47FD-1B95-1288-5DE6-922A4E48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C6DDBD-1285-8BCE-6FAB-B5F89E2C4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94B321-18B1-AA67-F21F-180A0C7A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DEB4F-405D-0F25-FDC6-A3C29B2C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2640CE-A137-F9EB-FAE9-F48C8995D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66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42A3B7-5C92-3702-B0B4-FB1E483D2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98401E-5679-77D8-56BB-D629E214C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488E61-8584-23D1-F33D-60717ADF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2788F-22F0-7C9F-652E-C7B09D05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A02EE6-589D-3BAD-4665-40CA3820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465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3F7E2A-D196-EE47-DC28-DD4F5ED8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A30850-E202-4E1D-8882-A2601600A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69A1CE-8ECA-3D98-EF41-8E23703B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467696-3CA0-0A91-9433-EB9B5FCC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94A251-27D0-9C01-956B-6094F6DF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016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0F93FF-928D-ED67-39D2-6A965243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4D5F8-54CC-988E-7291-1F3FBD724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7EF38B-91AD-B40E-665E-0F94AE80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B4007A-2183-E3D5-BB15-EC9524D4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43C87E-42A0-A5F1-3635-F43E1F7E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028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582E89-BECF-4015-8F4B-ED4568D0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07305-506D-8F6F-4157-19B8E660B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181998-1327-50EF-115C-7A1A857EB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2B018-8C16-B858-67A1-D1F96A65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06C9C7-1AE4-DCBF-F766-1D62DB81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EE4C6-0EDC-D823-6A84-CB8495B9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094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D4BC3-6A93-2CEE-081B-DFBF0E11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AB9F79-97DF-61B5-BCE6-169ACC088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C0D183-1403-9D2F-2110-0F4529632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0408181-EC0D-D279-AD64-D92C8B0CE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0B6297-208E-6E98-030B-59578B47C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181E43-6A68-10AA-2F91-3566B249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F9A95E3-B794-FAF0-2B0A-EFCEF2A0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A59E22A-77DD-EA99-7CF5-5E51FA40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2098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83E42-2909-68F0-AFBB-3C13F022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CCC977-43DB-E88A-4E06-E42CA5C6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8E5ADA-26AB-88FE-54EE-83447BE4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F89DF8-30EF-8D70-BF9A-C95038DF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247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9E28DA-B814-4527-A206-E82B816E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F71D8-30F7-21A2-8C05-35ED0922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F4FC51-D16F-9FE6-45E1-F50404F6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134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1FB8F3-F1F3-5E9E-DC46-7661B116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1A723B-7F8B-5733-0865-F34519088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0D7AF1-09D8-05EC-9A50-E69F3631C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25B9-9F93-FD4D-B1FA-16B50059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4E7EE7-4A35-9111-22A7-68BDDE2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7387AB-D6D2-019B-DA6B-5034565D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436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43AE41-79D4-6DD3-2CAC-B18FC293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B05DCD-3072-CD07-9CAC-1C7C95FC0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C824FF-EB41-A80B-7F7B-3077E3E5A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A73275-E800-1073-BDE4-AB27ADDA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6480AA-11EC-B1F3-E2D2-E0A0CFC5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6C8BDA-7C19-1C98-5CAB-78A131DF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445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123EDA-AE40-2DC0-BC37-2F7C107C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868E3-2D67-0B06-E7E0-62583F8AC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900A0E-9E90-342D-6E6A-291CF5F80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374628-275A-6B4D-BCD3-5125E0B8BB8C}" type="datetimeFigureOut">
              <a:rPr kumimoji="1" lang="zh-CN" altLang="en-US" smtClean="0"/>
              <a:t>2025/8/23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430C1F-4C70-F701-F9A7-68026B61D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9AF87D-DB2D-700B-D7EE-612D20C1E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45425A-6E73-9047-BF43-87E1835154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7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;p13">
            <a:extLst>
              <a:ext uri="{FF2B5EF4-FFF2-40B4-BE49-F238E27FC236}">
                <a16:creationId xmlns:a16="http://schemas.microsoft.com/office/drawing/2014/main" id="{C613D59B-873B-DFD7-156D-CC8CEF488FB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51101" y="2010570"/>
            <a:ext cx="9489797" cy="16768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Probing and Inducing Combinational Creativity in Vision-Language</a:t>
            </a:r>
            <a:r>
              <a:rPr lang="zh-CN" altLang="en-US" sz="4000" b="1" dirty="0">
                <a:latin typeface="+mn-lt"/>
                <a:cs typeface="Helvetica Neue" panose="02000503000000020004" pitchFamily="2" charset="0"/>
              </a:rPr>
              <a:t> </a:t>
            </a:r>
            <a:r>
              <a:rPr lang="en" sz="40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Models</a:t>
            </a:r>
            <a:endParaRPr sz="4000" b="1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E472AA-4F50-9F95-FEF6-24751D143EAA}"/>
              </a:ext>
            </a:extLst>
          </p:cNvPr>
          <p:cNvSpPr txBox="1"/>
          <p:nvPr/>
        </p:nvSpPr>
        <p:spPr>
          <a:xfrm>
            <a:off x="2165397" y="3930703"/>
            <a:ext cx="72699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Yongqian Peng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*,1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 Yuxi Ma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*,1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kumimoji="1" lang="en-US" altLang="zh-CN" sz="2000" dirty="0" err="1">
                <a:latin typeface="+mn-lt"/>
                <a:cs typeface="Times New Roman" panose="02020603050405020304" pitchFamily="18" charset="0"/>
              </a:rPr>
              <a:t>Mengmeng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 Wang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 Yuxuan Wang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ts val="600"/>
              </a:spcBef>
            </a:pP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Yizhou Wang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 Chi Zhang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 Yixin Zhu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1,</a:t>
            </a:r>
            <a:r>
              <a:rPr kumimoji="1" lang="zh-CN" altLang="en-US" sz="2000" baseline="30000" dirty="0">
                <a:latin typeface="+mn-lt"/>
                <a:cs typeface="Times New Roman" panose="02020603050405020304" pitchFamily="18" charset="0"/>
              </a:rPr>
              <a:t>   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  </a:t>
            </a:r>
            <a:r>
              <a:rPr kumimoji="1" lang="en-US" altLang="zh-CN" sz="2000" dirty="0">
                <a:latin typeface="+mn-lt"/>
                <a:cs typeface="Times New Roman" panose="02020603050405020304" pitchFamily="18" charset="0"/>
              </a:rPr>
              <a:t>, Zilong Zheng</a:t>
            </a:r>
            <a:r>
              <a:rPr kumimoji="1" lang="en-US" altLang="zh-CN" sz="2000" baseline="30000" dirty="0">
                <a:latin typeface="+mn-lt"/>
                <a:cs typeface="Times New Roman" panose="02020603050405020304" pitchFamily="18" charset="0"/>
              </a:rPr>
              <a:t>2,   </a:t>
            </a:r>
            <a:endParaRPr kumimoji="1" lang="zh-CN" altLang="en-US"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C17CCDC-6ACC-165A-AF83-9B66BB26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12" y="4419016"/>
            <a:ext cx="152169" cy="1045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5ACB52-8E60-1CC9-3A49-0F090CB7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989" y="4419443"/>
            <a:ext cx="152169" cy="10450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0C5AAAE-D0E3-6B2C-AB11-69E3101BF4DC}"/>
              </a:ext>
            </a:extLst>
          </p:cNvPr>
          <p:cNvSpPr txBox="1"/>
          <p:nvPr/>
        </p:nvSpPr>
        <p:spPr>
          <a:xfrm>
            <a:off x="1853227" y="4907548"/>
            <a:ext cx="789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1" lang="en-US" altLang="zh-CN" dirty="0">
                <a:latin typeface="+mn-lt"/>
                <a:cs typeface="Times New Roman" panose="02020603050405020304" pitchFamily="18" charset="0"/>
              </a:rPr>
              <a:t>*equal contribution     </a:t>
            </a:r>
            <a:r>
              <a:rPr kumimoji="1" lang="zh-CN" altLang="en-US" dirty="0">
                <a:latin typeface="+mn-lt"/>
                <a:cs typeface="Times New Roman" panose="02020603050405020304" pitchFamily="18" charset="0"/>
              </a:rPr>
              <a:t>   </a:t>
            </a:r>
            <a:r>
              <a:rPr kumimoji="1" lang="en-US" altLang="zh-CN" dirty="0">
                <a:latin typeface="+mn-lt"/>
                <a:cs typeface="Times New Roman" panose="02020603050405020304" pitchFamily="18" charset="0"/>
              </a:rPr>
              <a:t>corresponding authors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737A678-D767-9974-BF69-FF3C4ECF5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50" y="410072"/>
            <a:ext cx="877463" cy="87746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912C66F-5AC7-6D74-A0DB-ABD9E67DB546}"/>
              </a:ext>
            </a:extLst>
          </p:cNvPr>
          <p:cNvSpPr txBox="1"/>
          <p:nvPr/>
        </p:nvSpPr>
        <p:spPr>
          <a:xfrm>
            <a:off x="1359382" y="482635"/>
            <a:ext cx="1790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PEKING</a:t>
            </a: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923949C-5EB5-F619-1908-AC83047CA9A5}"/>
              </a:ext>
            </a:extLst>
          </p:cNvPr>
          <p:cNvSpPr txBox="1"/>
          <p:nvPr/>
        </p:nvSpPr>
        <p:spPr>
          <a:xfrm>
            <a:off x="4092196" y="658011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BIGAI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E72CD13-0F22-CB19-48DF-4F30EA6D7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915" y="310711"/>
            <a:ext cx="1977406" cy="15055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74F267-8819-DD70-FDFD-FF563BC8FC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060" b="24993"/>
          <a:stretch/>
        </p:blipFill>
        <p:spPr>
          <a:xfrm>
            <a:off x="5251430" y="351680"/>
            <a:ext cx="1689137" cy="87746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9A2D5F-EE11-0BD1-6B1F-809969D221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2913" y="410072"/>
            <a:ext cx="947930" cy="89598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2368044-85EB-C09A-467E-9F5014A2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330" y="4933674"/>
            <a:ext cx="152169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6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"/>
    </mc:Choice>
    <mc:Fallback xmlns="">
      <p:transition spd="slow" advTm="1356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4CBCF-9939-E1EB-E6B1-E199CAB1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8;p16">
            <a:extLst>
              <a:ext uri="{FF2B5EF4-FFF2-40B4-BE49-F238E27FC236}">
                <a16:creationId xmlns:a16="http://schemas.microsoft.com/office/drawing/2014/main" id="{E742F742-2459-4DA7-1A11-78A657B161C0}"/>
              </a:ext>
            </a:extLst>
          </p:cNvPr>
          <p:cNvGrpSpPr/>
          <p:nvPr/>
        </p:nvGrpSpPr>
        <p:grpSpPr>
          <a:xfrm>
            <a:off x="5088492" y="2670024"/>
            <a:ext cx="6778462" cy="1937423"/>
            <a:chOff x="4229650" y="2210630"/>
            <a:chExt cx="4226800" cy="1208106"/>
          </a:xfrm>
        </p:grpSpPr>
        <p:sp>
          <p:nvSpPr>
            <p:cNvPr id="6" name="Google Shape;79;p16">
              <a:extLst>
                <a:ext uri="{FF2B5EF4-FFF2-40B4-BE49-F238E27FC236}">
                  <a16:creationId xmlns:a16="http://schemas.microsoft.com/office/drawing/2014/main" id="{DD34E116-A5EE-1BF1-9443-B623277476FD}"/>
                </a:ext>
              </a:extLst>
            </p:cNvPr>
            <p:cNvSpPr/>
            <p:nvPr/>
          </p:nvSpPr>
          <p:spPr>
            <a:xfrm>
              <a:off x="4229650" y="2250088"/>
              <a:ext cx="4176000" cy="1044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;p16">
              <a:extLst>
                <a:ext uri="{FF2B5EF4-FFF2-40B4-BE49-F238E27FC236}">
                  <a16:creationId xmlns:a16="http://schemas.microsoft.com/office/drawing/2014/main" id="{8D9F5B2C-FBE0-4BB3-CFA3-F07C88F417EC}"/>
                </a:ext>
              </a:extLst>
            </p:cNvPr>
            <p:cNvSpPr txBox="1"/>
            <p:nvPr/>
          </p:nvSpPr>
          <p:spPr>
            <a:xfrm>
              <a:off x="4290650" y="2210630"/>
              <a:ext cx="4165800" cy="1208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Explanation-level — </a:t>
              </a:r>
              <a:r>
                <a:rPr lang="en" sz="2000" dirty="0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Generic Space</a:t>
              </a:r>
              <a:endParaRPr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" sz="2200" dirty="0">
                  <a:solidFill>
                    <a:schemeClr val="dk1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Explain the principles behind the combination, delving into relationships between objects, and answering: How does the combination work?</a:t>
              </a:r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oogle Shape;82;p16">
            <a:extLst>
              <a:ext uri="{FF2B5EF4-FFF2-40B4-BE49-F238E27FC236}">
                <a16:creationId xmlns:a16="http://schemas.microsoft.com/office/drawing/2014/main" id="{F1F4E3CD-C072-1C7C-CCC6-BEC6A79FCBE9}"/>
              </a:ext>
            </a:extLst>
          </p:cNvPr>
          <p:cNvGrpSpPr/>
          <p:nvPr/>
        </p:nvGrpSpPr>
        <p:grpSpPr>
          <a:xfrm>
            <a:off x="5088492" y="883927"/>
            <a:ext cx="6696996" cy="2586831"/>
            <a:chOff x="4239950" y="1555648"/>
            <a:chExt cx="4176000" cy="1613053"/>
          </a:xfrm>
        </p:grpSpPr>
        <p:sp>
          <p:nvSpPr>
            <p:cNvPr id="10" name="Google Shape;83;p16">
              <a:extLst>
                <a:ext uri="{FF2B5EF4-FFF2-40B4-BE49-F238E27FC236}">
                  <a16:creationId xmlns:a16="http://schemas.microsoft.com/office/drawing/2014/main" id="{DB9F890F-E08E-356F-7AFD-123279DCE679}"/>
                </a:ext>
              </a:extLst>
            </p:cNvPr>
            <p:cNvSpPr/>
            <p:nvPr/>
          </p:nvSpPr>
          <p:spPr>
            <a:xfrm>
              <a:off x="4239950" y="1588913"/>
              <a:ext cx="4176000" cy="1044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4;p16">
              <a:extLst>
                <a:ext uri="{FF2B5EF4-FFF2-40B4-BE49-F238E27FC236}">
                  <a16:creationId xmlns:a16="http://schemas.microsoft.com/office/drawing/2014/main" id="{36ABF316-2424-E482-57D4-36F3BDF25DD0}"/>
                </a:ext>
              </a:extLst>
            </p:cNvPr>
            <p:cNvSpPr txBox="1"/>
            <p:nvPr/>
          </p:nvSpPr>
          <p:spPr>
            <a:xfrm>
              <a:off x="4302529" y="1555648"/>
              <a:ext cx="4065600" cy="161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Identification-level — </a:t>
              </a:r>
              <a:r>
                <a:rPr lang="en" sz="2000" dirty="0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Input Space</a:t>
              </a:r>
              <a:endParaRPr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Identify the objects used in the combination from the final product, answering: What objects are used for a combination?</a:t>
              </a:r>
              <a:endParaRPr sz="2200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" name="Google Shape;85;p16">
            <a:extLst>
              <a:ext uri="{FF2B5EF4-FFF2-40B4-BE49-F238E27FC236}">
                <a16:creationId xmlns:a16="http://schemas.microsoft.com/office/drawing/2014/main" id="{88295032-26B8-4B34-6F04-74E682EE7B87}"/>
              </a:ext>
            </a:extLst>
          </p:cNvPr>
          <p:cNvGrpSpPr/>
          <p:nvPr/>
        </p:nvGrpSpPr>
        <p:grpSpPr>
          <a:xfrm>
            <a:off x="5071974" y="4439780"/>
            <a:ext cx="6778462" cy="1937424"/>
            <a:chOff x="4239950" y="3530955"/>
            <a:chExt cx="4226800" cy="1208108"/>
          </a:xfrm>
        </p:grpSpPr>
        <p:sp>
          <p:nvSpPr>
            <p:cNvPr id="13" name="Google Shape;86;p16">
              <a:extLst>
                <a:ext uri="{FF2B5EF4-FFF2-40B4-BE49-F238E27FC236}">
                  <a16:creationId xmlns:a16="http://schemas.microsoft.com/office/drawing/2014/main" id="{41523AB2-37AE-BB87-381A-9746083C87EC}"/>
                </a:ext>
              </a:extLst>
            </p:cNvPr>
            <p:cNvSpPr/>
            <p:nvPr/>
          </p:nvSpPr>
          <p:spPr>
            <a:xfrm>
              <a:off x="4239950" y="3570412"/>
              <a:ext cx="4176000" cy="1044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87;p16">
              <a:extLst>
                <a:ext uri="{FF2B5EF4-FFF2-40B4-BE49-F238E27FC236}">
                  <a16:creationId xmlns:a16="http://schemas.microsoft.com/office/drawing/2014/main" id="{3CB73F72-7E76-F360-F346-180449A98DDF}"/>
                </a:ext>
              </a:extLst>
            </p:cNvPr>
            <p:cNvSpPr txBox="1"/>
            <p:nvPr/>
          </p:nvSpPr>
          <p:spPr>
            <a:xfrm>
              <a:off x="4300950" y="3530955"/>
              <a:ext cx="4165800" cy="1208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Implication-level — </a:t>
              </a:r>
              <a:r>
                <a:rPr lang="en" sz="2000" dirty="0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Blended Space</a:t>
              </a:r>
              <a:endParaRPr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" sz="2200" dirty="0">
                  <a:solidFill>
                    <a:schemeClr val="dk1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Examine the underlying meaning behind the combinational creativity product, answering: What is the meaning of the combination?</a:t>
              </a:r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61744CE-BA56-E0D8-1B28-64891BB6C159}"/>
              </a:ext>
            </a:extLst>
          </p:cNvPr>
          <p:cNvSpPr txBox="1"/>
          <p:nvPr/>
        </p:nvSpPr>
        <p:spPr>
          <a:xfrm>
            <a:off x="220833" y="168165"/>
            <a:ext cx="864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Three Levels of Combinational Creativity</a:t>
            </a:r>
            <a:endParaRPr kumimoji="1" lang="zh-CN" altLang="en-US" sz="36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6FBD6E-4EBC-CE67-5C95-1C80634B1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88" y="1251552"/>
            <a:ext cx="1045691" cy="10456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32C569-3E19-0E50-36C4-1FE30ECFEF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8985" y="1251552"/>
            <a:ext cx="1045691" cy="10456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DA8E7D5-AC0A-ED32-3E8F-FDEA2B09EAAA}"/>
              </a:ext>
            </a:extLst>
          </p:cNvPr>
          <p:cNvSpPr txBox="1"/>
          <p:nvPr/>
        </p:nvSpPr>
        <p:spPr>
          <a:xfrm>
            <a:off x="499212" y="2794897"/>
            <a:ext cx="426569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600" dirty="0"/>
              <a:t>     Shared abstract structure: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agent that enters a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Spreads or replicates within that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Potentially causes damage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disruption</a:t>
            </a:r>
          </a:p>
          <a:p>
            <a:endParaRPr kumimoji="1" lang="en-US" altLang="zh-CN" sz="1600" dirty="0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E50ACD57-9E46-BF8E-F97A-4768C0EDB697}"/>
              </a:ext>
            </a:extLst>
          </p:cNvPr>
          <p:cNvSpPr/>
          <p:nvPr/>
        </p:nvSpPr>
        <p:spPr>
          <a:xfrm>
            <a:off x="653446" y="2693416"/>
            <a:ext cx="3957224" cy="189153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A82801-A6F6-7E5B-1792-09796F05B7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1814" y="4795445"/>
            <a:ext cx="1260488" cy="12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C5238-0924-8A6A-74FA-4EEEF4F6B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947B258-C4E1-7B42-7305-88C53F7EE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227"/>
          <a:stretch>
            <a:fillRect/>
          </a:stretch>
        </p:blipFill>
        <p:spPr>
          <a:xfrm>
            <a:off x="519922" y="968678"/>
            <a:ext cx="5642072" cy="54321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9EA68C-EC52-FFC2-DAD5-309D9402EB36}"/>
              </a:ext>
            </a:extLst>
          </p:cNvPr>
          <p:cNvSpPr txBox="1"/>
          <p:nvPr/>
        </p:nvSpPr>
        <p:spPr>
          <a:xfrm>
            <a:off x="220833" y="168165"/>
            <a:ext cx="5295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 err="1"/>
              <a:t>CreativeMashup</a:t>
            </a:r>
            <a:r>
              <a:rPr kumimoji="1" lang="en-US" altLang="zh-CN" sz="3600" b="1" dirty="0"/>
              <a:t> Dataset</a:t>
            </a:r>
            <a:endParaRPr kumimoji="1" lang="zh-CN" altLang="en-US" sz="36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06FAB8-22DA-AC02-4133-C8E203F60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486" y="811021"/>
            <a:ext cx="1689072" cy="23915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A19DC1-5A7F-5DA9-A924-163540C1A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344" y="912486"/>
            <a:ext cx="1677527" cy="23915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933DBA-6404-4DC0-4380-105A7348B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759" y="1015917"/>
            <a:ext cx="1692167" cy="23896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37A94-E6C1-6725-B728-459228195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814" y="1084416"/>
            <a:ext cx="1689072" cy="23915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0BE6CF3-BBBB-7569-8014-F13506464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315" y="1225345"/>
            <a:ext cx="1692167" cy="23915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D8F8C93-3237-FC28-4DF3-D7B79750B38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019" b="34431"/>
          <a:stretch>
            <a:fillRect/>
          </a:stretch>
        </p:blipFill>
        <p:spPr>
          <a:xfrm>
            <a:off x="9957810" y="912486"/>
            <a:ext cx="1422400" cy="4629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E04977D-D498-67A2-D6E6-E856DD165B8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328" t="7849" r="13806" b="13624"/>
          <a:stretch>
            <a:fillRect/>
          </a:stretch>
        </p:blipFill>
        <p:spPr>
          <a:xfrm>
            <a:off x="10190063" y="1375474"/>
            <a:ext cx="993774" cy="1116957"/>
          </a:xfrm>
          <a:prstGeom prst="rect">
            <a:avLst/>
          </a:prstGeom>
        </p:spPr>
      </p:pic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585984B1-29AF-EA29-06B7-B21371E199CE}"/>
              </a:ext>
            </a:extLst>
          </p:cNvPr>
          <p:cNvCxnSpPr/>
          <p:nvPr/>
        </p:nvCxnSpPr>
        <p:spPr>
          <a:xfrm>
            <a:off x="8974802" y="1768526"/>
            <a:ext cx="99924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F4DD034-EDAE-76A4-837C-E7353CC7646A}"/>
              </a:ext>
            </a:extLst>
          </p:cNvPr>
          <p:cNvSpPr txBox="1"/>
          <p:nvPr/>
        </p:nvSpPr>
        <p:spPr>
          <a:xfrm>
            <a:off x="6475194" y="3596148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666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mashup images</a:t>
            </a:r>
            <a:endParaRPr kumimoji="1" lang="zh-CN" altLang="en-US" sz="20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A766E090-5AA9-104F-174C-CF31CBA98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985" y="4033568"/>
            <a:ext cx="1378951" cy="19524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8BBFF715-3526-9B3D-8E69-98F480F8A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843" y="4135033"/>
            <a:ext cx="1369525" cy="195248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C0F6762-A9D2-8210-799A-36C5D6A2D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258" y="4238464"/>
            <a:ext cx="1381477" cy="195088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31D92CE3-DDC1-CFF8-48E1-FC21F1375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313" y="4306963"/>
            <a:ext cx="1378951" cy="19524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BD6DF8A-C87C-C9DC-6290-F902BF003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5814" y="4447892"/>
            <a:ext cx="1381477" cy="195248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B70261A-443C-DF7B-D571-E1003F7FE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0909" y="4033568"/>
            <a:ext cx="2815541" cy="194877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10B8F27-A8CE-C87A-99E1-556C794CD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5877" y="4117481"/>
            <a:ext cx="2815541" cy="194877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C561412-05F8-2C1C-3E36-7B2B073BF3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8296" y="4238237"/>
            <a:ext cx="2815541" cy="194877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7E132EC-6E73-6591-256C-81EA3CE54A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4236" y="4306736"/>
            <a:ext cx="2815541" cy="194877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58F8FE3-1079-639E-1D22-E72B8AEBC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0303" y="4449751"/>
            <a:ext cx="2815541" cy="1948770"/>
          </a:xfrm>
          <a:prstGeom prst="rect">
            <a:avLst/>
          </a:prstGeom>
        </p:spPr>
      </p:pic>
      <p:cxnSp>
        <p:nvCxnSpPr>
          <p:cNvPr id="55" name="肘形连接符 54">
            <a:extLst>
              <a:ext uri="{FF2B5EF4-FFF2-40B4-BE49-F238E27FC236}">
                <a16:creationId xmlns:a16="http://schemas.microsoft.com/office/drawing/2014/main" id="{69E6DEDE-5317-7244-F415-78697214D1AB}"/>
              </a:ext>
            </a:extLst>
          </p:cNvPr>
          <p:cNvCxnSpPr>
            <a:cxnSpLocks/>
            <a:stCxn id="21" idx="2"/>
          </p:cNvCxnSpPr>
          <p:nvPr/>
        </p:nvCxnSpPr>
        <p:spPr>
          <a:xfrm rot="5400000">
            <a:off x="9499779" y="2725640"/>
            <a:ext cx="1420381" cy="953963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66E27565-9599-119E-F38E-876B7E378928}"/>
              </a:ext>
            </a:extLst>
          </p:cNvPr>
          <p:cNvSpPr txBox="1"/>
          <p:nvPr/>
        </p:nvSpPr>
        <p:spPr>
          <a:xfrm>
            <a:off x="8013458" y="6419876"/>
            <a:ext cx="1975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Annotated data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04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7339-40B0-56B8-F9BA-4EBA39C8A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6F91E05-00D4-637E-42DC-E7F811EC25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227"/>
          <a:stretch>
            <a:fillRect/>
          </a:stretch>
        </p:blipFill>
        <p:spPr>
          <a:xfrm>
            <a:off x="519922" y="968678"/>
            <a:ext cx="5642072" cy="54321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9F31C21-EBDF-ED8D-F936-B54200F1A347}"/>
              </a:ext>
            </a:extLst>
          </p:cNvPr>
          <p:cNvSpPr txBox="1"/>
          <p:nvPr/>
        </p:nvSpPr>
        <p:spPr>
          <a:xfrm>
            <a:off x="220833" y="168165"/>
            <a:ext cx="4487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Understanding Task </a:t>
            </a:r>
            <a:endParaRPr kumimoji="1" lang="zh-CN" altLang="en-US" sz="3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DBFE94-DC64-9661-1B56-891787F3CAEE}"/>
              </a:ext>
            </a:extLst>
          </p:cNvPr>
          <p:cNvSpPr txBox="1"/>
          <p:nvPr/>
        </p:nvSpPr>
        <p:spPr>
          <a:xfrm>
            <a:off x="6353502" y="968678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Identification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E2A5E0-09C4-33DC-98AB-810DC03D6792}"/>
              </a:ext>
            </a:extLst>
          </p:cNvPr>
          <p:cNvSpPr txBox="1"/>
          <p:nvPr/>
        </p:nvSpPr>
        <p:spPr>
          <a:xfrm>
            <a:off x="6353501" y="2967335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Explanation</a:t>
            </a:r>
            <a:endParaRPr kumimoji="1"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89A986-DE89-81A1-FF3A-8DFFE2272896}"/>
              </a:ext>
            </a:extLst>
          </p:cNvPr>
          <p:cNvSpPr txBox="1"/>
          <p:nvPr/>
        </p:nvSpPr>
        <p:spPr>
          <a:xfrm>
            <a:off x="6353501" y="4965992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Implication</a:t>
            </a:r>
            <a:endParaRPr kumimoji="1"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1224BD-92B1-D16A-B428-8B11762AEFAA}"/>
              </a:ext>
            </a:extLst>
          </p:cNvPr>
          <p:cNvSpPr txBox="1"/>
          <p:nvPr/>
        </p:nvSpPr>
        <p:spPr>
          <a:xfrm>
            <a:off x="6479628" y="2081048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Ground Truth</a:t>
            </a: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3A4355C-CBC0-FF17-FD8C-4D9677CA2DDF}"/>
              </a:ext>
            </a:extLst>
          </p:cNvPr>
          <p:cNvSpPr txBox="1"/>
          <p:nvPr/>
        </p:nvSpPr>
        <p:spPr>
          <a:xfrm>
            <a:off x="9951321" y="2081048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Response</a:t>
            </a:r>
            <a:endParaRPr kumimoji="1" lang="zh-CN" altLang="en-US" dirty="0"/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9B150F37-2568-213F-1247-A3D14611B431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8006008" y="2265714"/>
            <a:ext cx="19453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4D0DFF9D-A1BE-5178-9F46-18BC24C99C2C}"/>
              </a:ext>
            </a:extLst>
          </p:cNvPr>
          <p:cNvSpPr txBox="1"/>
          <p:nvPr/>
        </p:nvSpPr>
        <p:spPr>
          <a:xfrm>
            <a:off x="8461261" y="226333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Mapping</a:t>
            </a:r>
            <a:endParaRPr kumimoji="1"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30B7E41-0848-D0F8-20F8-E977AA8D0DE8}"/>
              </a:ext>
            </a:extLst>
          </p:cNvPr>
          <p:cNvSpPr txBox="1"/>
          <p:nvPr/>
        </p:nvSpPr>
        <p:spPr>
          <a:xfrm>
            <a:off x="6479628" y="4155226"/>
            <a:ext cx="2456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['shape', 'color', 'functionality’,</a:t>
            </a:r>
            <a:r>
              <a:rPr lang="en-US" altLang="zh-CN" dirty="0"/>
              <a:t> …</a:t>
            </a:r>
            <a:r>
              <a:rPr lang="zh-CN" altLang="en-US" dirty="0"/>
              <a:t>]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5BAE665-07D0-494A-8FA2-EBC102FEFC7A}"/>
              </a:ext>
            </a:extLst>
          </p:cNvPr>
          <p:cNvSpPr txBox="1"/>
          <p:nvPr/>
        </p:nvSpPr>
        <p:spPr>
          <a:xfrm>
            <a:off x="9794344" y="383669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Selected Option(s)</a:t>
            </a:r>
            <a:endParaRPr kumimoji="1"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2A0D53E-61D0-66EE-6A9E-8546C497AB61}"/>
              </a:ext>
            </a:extLst>
          </p:cNvPr>
          <p:cNvSpPr txBox="1"/>
          <p:nvPr/>
        </p:nvSpPr>
        <p:spPr>
          <a:xfrm>
            <a:off x="6479628" y="378589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Ground Truth</a:t>
            </a:r>
            <a:endParaRPr kumimoji="1"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9C361CB-CB1B-1BB0-4972-546CB05A86F5}"/>
              </a:ext>
            </a:extLst>
          </p:cNvPr>
          <p:cNvSpPr txBox="1"/>
          <p:nvPr/>
        </p:nvSpPr>
        <p:spPr>
          <a:xfrm>
            <a:off x="6495347" y="5612323"/>
            <a:ext cx="164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Implication from Model I</a:t>
            </a:r>
            <a:endParaRPr kumimoji="1"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AF719E3-FF42-AB44-9A47-7D920CA09E2F}"/>
              </a:ext>
            </a:extLst>
          </p:cNvPr>
          <p:cNvSpPr txBox="1"/>
          <p:nvPr/>
        </p:nvSpPr>
        <p:spPr>
          <a:xfrm>
            <a:off x="10290966" y="5592346"/>
            <a:ext cx="175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Implication from Model II</a:t>
            </a:r>
            <a:endParaRPr kumimoji="1" lang="zh-CN" altLang="en-US" dirty="0"/>
          </a:p>
        </p:txBody>
      </p: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E5EC6968-9BB2-C6C7-8545-F9972E18C0B2}"/>
              </a:ext>
            </a:extLst>
          </p:cNvPr>
          <p:cNvCxnSpPr/>
          <p:nvPr/>
        </p:nvCxnSpPr>
        <p:spPr>
          <a:xfrm>
            <a:off x="8205578" y="5886398"/>
            <a:ext cx="19453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40110B49-FE6D-D985-BD50-AFCDCF77207F}"/>
              </a:ext>
            </a:extLst>
          </p:cNvPr>
          <p:cNvSpPr txBox="1"/>
          <p:nvPr/>
        </p:nvSpPr>
        <p:spPr>
          <a:xfrm>
            <a:off x="8604211" y="6000947"/>
            <a:ext cx="147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Pair-wise comparison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85A77EE-3D2A-DEFD-71F3-0E8F2B71E1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9413" y="1245859"/>
            <a:ext cx="853044" cy="853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B9D0C0-1EC8-C66B-1F8C-B244B9E9B3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6731" y="4916105"/>
            <a:ext cx="853044" cy="853044"/>
          </a:xfrm>
          <a:prstGeom prst="rect">
            <a:avLst/>
          </a:prstGeom>
        </p:spPr>
      </p:pic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91CA3728-71D1-FC35-CA41-A4D49D6EB320}"/>
              </a:ext>
            </a:extLst>
          </p:cNvPr>
          <p:cNvCxnSpPr>
            <a:cxnSpLocks/>
          </p:cNvCxnSpPr>
          <p:nvPr/>
        </p:nvCxnSpPr>
        <p:spPr>
          <a:xfrm>
            <a:off x="8283147" y="4102913"/>
            <a:ext cx="13566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8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7" grpId="0"/>
      <p:bldP spid="32" grpId="0"/>
      <p:bldP spid="33" grpId="0"/>
      <p:bldP spid="34" grpId="0"/>
      <p:bldP spid="36" grpId="0"/>
      <p:bldP spid="37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DDB3C-1889-BA1F-C3FF-281D3E0FB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19">
            <a:extLst>
              <a:ext uri="{FF2B5EF4-FFF2-40B4-BE49-F238E27FC236}">
                <a16:creationId xmlns:a16="http://schemas.microsoft.com/office/drawing/2014/main" id="{94CF8748-E94C-3F38-A4C5-57742075B889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67" r="1627" b="2082"/>
          <a:stretch>
            <a:fillRect/>
          </a:stretch>
        </p:blipFill>
        <p:spPr>
          <a:xfrm>
            <a:off x="480142" y="1293051"/>
            <a:ext cx="5586225" cy="4120324"/>
          </a:xfrm>
          <a:prstGeom prst="rect">
            <a:avLst/>
          </a:prstGeom>
        </p:spPr>
      </p:pic>
      <p:pic>
        <p:nvPicPr>
          <p:cNvPr id="5" name="Google Shape;107;p19">
            <a:extLst>
              <a:ext uri="{FF2B5EF4-FFF2-40B4-BE49-F238E27FC236}">
                <a16:creationId xmlns:a16="http://schemas.microsoft.com/office/drawing/2014/main" id="{882DC336-244C-D0EA-4AA2-92F3337A4954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143903" y="1129578"/>
            <a:ext cx="5822166" cy="4589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8;p19">
            <a:extLst>
              <a:ext uri="{FF2B5EF4-FFF2-40B4-BE49-F238E27FC236}">
                <a16:creationId xmlns:a16="http://schemas.microsoft.com/office/drawing/2014/main" id="{2EA4AB9F-D5E4-637F-73AD-3C65C9D1A214}"/>
              </a:ext>
            </a:extLst>
          </p:cNvPr>
          <p:cNvSpPr txBox="1"/>
          <p:nvPr/>
        </p:nvSpPr>
        <p:spPr>
          <a:xfrm>
            <a:off x="480142" y="5508853"/>
            <a:ext cx="1046112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State-of-the-art models </a:t>
            </a:r>
            <a:r>
              <a:rPr lang="en" sz="24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achieved human-level understanding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combinational creativity.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09;p19">
            <a:extLst>
              <a:ext uri="{FF2B5EF4-FFF2-40B4-BE49-F238E27FC236}">
                <a16:creationId xmlns:a16="http://schemas.microsoft.com/office/drawing/2014/main" id="{E4C6C8A4-5783-8606-D695-9D9522B54BB4}"/>
              </a:ext>
            </a:extLst>
          </p:cNvPr>
          <p:cNvSpPr txBox="1"/>
          <p:nvPr/>
        </p:nvSpPr>
        <p:spPr>
          <a:xfrm>
            <a:off x="480142" y="6320074"/>
            <a:ext cx="1015534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experts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still surpass models in the realm of combinational creativity.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4863B2-6291-8DBC-3A5C-96899A403765}"/>
              </a:ext>
            </a:extLst>
          </p:cNvPr>
          <p:cNvSpPr txBox="1"/>
          <p:nvPr/>
        </p:nvSpPr>
        <p:spPr>
          <a:xfrm>
            <a:off x="220833" y="168165"/>
            <a:ext cx="1015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Do VLMs Understand Combinational Creativity?</a:t>
            </a:r>
          </a:p>
        </p:txBody>
      </p:sp>
    </p:spTree>
    <p:extLst>
      <p:ext uri="{BB962C8B-B14F-4D97-AF65-F5344CB8AC3E}">
        <p14:creationId xmlns:p14="http://schemas.microsoft.com/office/powerpoint/2010/main" val="182604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4B44D-8FC7-A8A4-1E40-C7547E1A7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94AEFA-CCC9-4618-3656-2C9A12AE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19"/>
          <a:stretch>
            <a:fillRect/>
          </a:stretch>
        </p:blipFill>
        <p:spPr>
          <a:xfrm>
            <a:off x="473266" y="1057828"/>
            <a:ext cx="5898959" cy="534223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1AA658F-DC09-CFF0-6ED0-282E24D6B5D1}"/>
              </a:ext>
            </a:extLst>
          </p:cNvPr>
          <p:cNvSpPr txBox="1"/>
          <p:nvPr/>
        </p:nvSpPr>
        <p:spPr>
          <a:xfrm>
            <a:off x="6985892" y="3497189"/>
            <a:ext cx="228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A7AA00F-D733-CBD2-E058-20ADD9DCD2BC}"/>
              </a:ext>
            </a:extLst>
          </p:cNvPr>
          <p:cNvSpPr txBox="1"/>
          <p:nvPr/>
        </p:nvSpPr>
        <p:spPr>
          <a:xfrm>
            <a:off x="220833" y="168165"/>
            <a:ext cx="37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Generation Task</a:t>
            </a:r>
            <a:endParaRPr kumimoji="1" lang="zh-CN" altLang="en-US" sz="36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4A640D-3173-27ED-4522-6B2DF7177F98}"/>
              </a:ext>
            </a:extLst>
          </p:cNvPr>
          <p:cNvSpPr txBox="1"/>
          <p:nvPr/>
        </p:nvSpPr>
        <p:spPr>
          <a:xfrm>
            <a:off x="6985892" y="4306643"/>
            <a:ext cx="4875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(Chain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A375B2-9E44-88DC-2C76-3540D36FB2A0}"/>
              </a:ext>
            </a:extLst>
          </p:cNvPr>
          <p:cNvSpPr txBox="1"/>
          <p:nvPr/>
        </p:nvSpPr>
        <p:spPr>
          <a:xfrm>
            <a:off x="6985892" y="5485429"/>
            <a:ext cx="4875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(Conceptual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Blending)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055414-2B69-9CF2-D56E-93947981AE55}"/>
              </a:ext>
            </a:extLst>
          </p:cNvPr>
          <p:cNvSpPr txBox="1"/>
          <p:nvPr/>
        </p:nvSpPr>
        <p:spPr>
          <a:xfrm>
            <a:off x="6960670" y="1490008"/>
            <a:ext cx="4620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RQ: 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explicit integration of the combination process enhance models' ability to generate more creative products?</a:t>
            </a:r>
          </a:p>
          <a:p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CDCEF-386B-06A5-E9D0-BAE21166C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6636782C-1506-1066-964D-2EC20053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9610" y="4158542"/>
            <a:ext cx="688887" cy="6888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90A55B5-09E0-7867-4459-E59594490F29}"/>
              </a:ext>
            </a:extLst>
          </p:cNvPr>
          <p:cNvSpPr txBox="1"/>
          <p:nvPr/>
        </p:nvSpPr>
        <p:spPr>
          <a:xfrm>
            <a:off x="220833" y="168165"/>
            <a:ext cx="37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Generation Task</a:t>
            </a:r>
            <a:endParaRPr kumimoji="1" lang="zh-CN" altLang="en-US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FBFFE2-8060-235A-D3BC-4971528874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1610" y="2218841"/>
            <a:ext cx="688887" cy="68888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B122E36-F87D-8079-755E-7E5E987EC495}"/>
              </a:ext>
            </a:extLst>
          </p:cNvPr>
          <p:cNvSpPr txBox="1"/>
          <p:nvPr/>
        </p:nvSpPr>
        <p:spPr>
          <a:xfrm>
            <a:off x="779507" y="1970310"/>
            <a:ext cx="1592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heart</a:t>
            </a:r>
          </a:p>
          <a:p>
            <a:r>
              <a:rPr lang="en-US" altLang="zh-CN" dirty="0"/>
              <a:t>trash bag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CCD732-CC98-7CF5-6C91-7DA0AF955AB6}"/>
              </a:ext>
            </a:extLst>
          </p:cNvPr>
          <p:cNvSpPr txBox="1"/>
          <p:nvPr/>
        </p:nvSpPr>
        <p:spPr>
          <a:xfrm>
            <a:off x="452933" y="1019869"/>
            <a:ext cx="4875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(Chain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E1B5A3-BF90-A44B-CB4B-E59499127E28}"/>
              </a:ext>
            </a:extLst>
          </p:cNvPr>
          <p:cNvSpPr txBox="1"/>
          <p:nvPr/>
        </p:nvSpPr>
        <p:spPr>
          <a:xfrm>
            <a:off x="452933" y="3964591"/>
            <a:ext cx="465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(Conceptual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Blending)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90D2656-8795-302B-585A-4AD9BC610796}"/>
              </a:ext>
            </a:extLst>
          </p:cNvPr>
          <p:cNvSpPr txBox="1"/>
          <p:nvPr/>
        </p:nvSpPr>
        <p:spPr>
          <a:xfrm>
            <a:off x="724548" y="3219590"/>
            <a:ext cx="2280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pollution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detrimental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health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D0918D-2733-60CF-FA69-DAA034286AEB}"/>
              </a:ext>
            </a:extLst>
          </p:cNvPr>
          <p:cNvSpPr txBox="1"/>
          <p:nvPr/>
        </p:nvSpPr>
        <p:spPr>
          <a:xfrm>
            <a:off x="821837" y="5010715"/>
            <a:ext cx="1592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heart</a:t>
            </a:r>
          </a:p>
          <a:p>
            <a:r>
              <a:rPr lang="en-US" altLang="zh-CN" dirty="0"/>
              <a:t>trash bag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0DBE96-90B4-4320-EEF2-E97F781DC319}"/>
              </a:ext>
            </a:extLst>
          </p:cNvPr>
          <p:cNvSpPr txBox="1"/>
          <p:nvPr/>
        </p:nvSpPr>
        <p:spPr>
          <a:xfrm>
            <a:off x="821837" y="573161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texture, shape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06F387-1079-E6B9-66A5-DB03E9721F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1610" y="5312602"/>
            <a:ext cx="688887" cy="68888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EB77714-4691-B403-51B3-55287689350F}"/>
              </a:ext>
            </a:extLst>
          </p:cNvPr>
          <p:cNvSpPr txBox="1"/>
          <p:nvPr/>
        </p:nvSpPr>
        <p:spPr>
          <a:xfrm>
            <a:off x="3696137" y="3020714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GPT-4o </a:t>
            </a:r>
          </a:p>
          <a:p>
            <a:pPr algn="ctr"/>
            <a:r>
              <a:rPr kumimoji="1" lang="en-US" altLang="zh-CN" dirty="0"/>
              <a:t>(</a:t>
            </a:r>
            <a:r>
              <a:rPr kumimoji="1" lang="en-US" altLang="zh-CN" dirty="0" err="1"/>
              <a:t>CoT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5C3E2F-28A6-D652-54BA-FF0076A5681B}"/>
              </a:ext>
            </a:extLst>
          </p:cNvPr>
          <p:cNvSpPr txBox="1"/>
          <p:nvPr/>
        </p:nvSpPr>
        <p:spPr>
          <a:xfrm>
            <a:off x="3092402" y="6037012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GPT-4o</a:t>
            </a:r>
          </a:p>
          <a:p>
            <a:pPr algn="ctr"/>
            <a:r>
              <a:rPr lang="en" altLang="zh-CN" dirty="0"/>
              <a:t>(IEI thinking process 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cxnSp>
        <p:nvCxnSpPr>
          <p:cNvPr id="18" name="肘形连接符 17">
            <a:extLst>
              <a:ext uri="{FF2B5EF4-FFF2-40B4-BE49-F238E27FC236}">
                <a16:creationId xmlns:a16="http://schemas.microsoft.com/office/drawing/2014/main" id="{95528B96-ED72-6AB4-304D-D5EEF867630B}"/>
              </a:ext>
            </a:extLst>
          </p:cNvPr>
          <p:cNvCxnSpPr>
            <a:stCxn id="10" idx="3"/>
          </p:cNvCxnSpPr>
          <p:nvPr/>
        </p:nvCxnSpPr>
        <p:spPr>
          <a:xfrm>
            <a:off x="2372091" y="2293476"/>
            <a:ext cx="1258318" cy="493481"/>
          </a:xfrm>
          <a:prstGeom prst="bentConnector3">
            <a:avLst>
              <a:gd name="adj1" fmla="val 62977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74860268-890E-76F4-096D-4B313C42F52C}"/>
              </a:ext>
            </a:extLst>
          </p:cNvPr>
          <p:cNvCxnSpPr>
            <a:cxnSpLocks/>
          </p:cNvCxnSpPr>
          <p:nvPr/>
        </p:nvCxnSpPr>
        <p:spPr>
          <a:xfrm flipV="1">
            <a:off x="2604461" y="2782669"/>
            <a:ext cx="1141780" cy="64633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>
            <a:extLst>
              <a:ext uri="{FF2B5EF4-FFF2-40B4-BE49-F238E27FC236}">
                <a16:creationId xmlns:a16="http://schemas.microsoft.com/office/drawing/2014/main" id="{1D674B1A-D08A-F06B-FF0D-8850EC5BC325}"/>
              </a:ext>
            </a:extLst>
          </p:cNvPr>
          <p:cNvCxnSpPr/>
          <p:nvPr/>
        </p:nvCxnSpPr>
        <p:spPr>
          <a:xfrm>
            <a:off x="2297891" y="5424119"/>
            <a:ext cx="1258318" cy="493481"/>
          </a:xfrm>
          <a:prstGeom prst="bentConnector3">
            <a:avLst>
              <a:gd name="adj1" fmla="val 61663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FCF4E54-02A1-9AE5-2B72-30A648FECB7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68442" y="5916279"/>
            <a:ext cx="74889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734D1EB9-D504-D0E0-770C-C4117C8A59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620" y="3196153"/>
            <a:ext cx="688887" cy="68888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1B34F11-F186-2B04-AC25-FA57D280305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0389" y="4152691"/>
            <a:ext cx="688887" cy="6794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BCF5532-224B-FDB3-2620-624559DA7C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7567" y="3196154"/>
            <a:ext cx="688887" cy="688887"/>
          </a:xfrm>
          <a:prstGeom prst="rect">
            <a:avLst/>
          </a:prstGeom>
        </p:spPr>
      </p:pic>
      <p:sp>
        <p:nvSpPr>
          <p:cNvPr id="36" name="圆角矩形 35">
            <a:extLst>
              <a:ext uri="{FF2B5EF4-FFF2-40B4-BE49-F238E27FC236}">
                <a16:creationId xmlns:a16="http://schemas.microsoft.com/office/drawing/2014/main" id="{E8E8D729-7481-6C96-BE44-70FA716E89A3}"/>
              </a:ext>
            </a:extLst>
          </p:cNvPr>
          <p:cNvSpPr/>
          <p:nvPr/>
        </p:nvSpPr>
        <p:spPr>
          <a:xfrm>
            <a:off x="6354491" y="3020714"/>
            <a:ext cx="2073639" cy="207363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74AF7EB-D345-E2A9-101E-0F2C06599D2D}"/>
              </a:ext>
            </a:extLst>
          </p:cNvPr>
          <p:cNvSpPr txBox="1"/>
          <p:nvPr/>
        </p:nvSpPr>
        <p:spPr>
          <a:xfrm>
            <a:off x="6316979" y="5239453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text-to-image models</a:t>
            </a:r>
            <a:endParaRPr kumimoji="1" lang="zh-CN" altLang="en-US" dirty="0"/>
          </a:p>
        </p:txBody>
      </p:sp>
      <p:cxnSp>
        <p:nvCxnSpPr>
          <p:cNvPr id="44" name="肘形连接符 43">
            <a:extLst>
              <a:ext uri="{FF2B5EF4-FFF2-40B4-BE49-F238E27FC236}">
                <a16:creationId xmlns:a16="http://schemas.microsoft.com/office/drawing/2014/main" id="{B41294FD-8545-2ABA-1742-681B39A4C201}"/>
              </a:ext>
            </a:extLst>
          </p:cNvPr>
          <p:cNvCxnSpPr>
            <a:cxnSpLocks/>
          </p:cNvCxnSpPr>
          <p:nvPr/>
        </p:nvCxnSpPr>
        <p:spPr>
          <a:xfrm>
            <a:off x="4882250" y="2821463"/>
            <a:ext cx="1407188" cy="845582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肘形连接符 47">
            <a:extLst>
              <a:ext uri="{FF2B5EF4-FFF2-40B4-BE49-F238E27FC236}">
                <a16:creationId xmlns:a16="http://schemas.microsoft.com/office/drawing/2014/main" id="{941995EB-B253-3DEA-3B4D-064F36E4170E}"/>
              </a:ext>
            </a:extLst>
          </p:cNvPr>
          <p:cNvCxnSpPr>
            <a:cxnSpLocks/>
          </p:cNvCxnSpPr>
          <p:nvPr/>
        </p:nvCxnSpPr>
        <p:spPr>
          <a:xfrm flipV="1">
            <a:off x="4866395" y="4688986"/>
            <a:ext cx="1423043" cy="1227293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A19D97BE-9C65-D6CA-7C17-F87ADAA5F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605" y="1686801"/>
            <a:ext cx="1399216" cy="14040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B28CEC-377B-91F7-4767-60E3741A0E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0730" y="5094353"/>
            <a:ext cx="1375091" cy="139439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18AB0EC-974F-9080-0A57-89D6C95D476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019" b="34431"/>
          <a:stretch>
            <a:fillRect/>
          </a:stretch>
        </p:blipFill>
        <p:spPr>
          <a:xfrm>
            <a:off x="10797414" y="3925976"/>
            <a:ext cx="1023792" cy="333242"/>
          </a:xfrm>
          <a:prstGeom prst="rect">
            <a:avLst/>
          </a:prstGeom>
        </p:spPr>
      </p:pic>
      <p:cxnSp>
        <p:nvCxnSpPr>
          <p:cNvPr id="42" name="肘形连接符 41">
            <a:extLst>
              <a:ext uri="{FF2B5EF4-FFF2-40B4-BE49-F238E27FC236}">
                <a16:creationId xmlns:a16="http://schemas.microsoft.com/office/drawing/2014/main" id="{4647A089-059C-0741-DBD8-52BF5DED5AD2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8565477" y="2388822"/>
            <a:ext cx="1361128" cy="127822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>
            <a:extLst>
              <a:ext uri="{FF2B5EF4-FFF2-40B4-BE49-F238E27FC236}">
                <a16:creationId xmlns:a16="http://schemas.microsoft.com/office/drawing/2014/main" id="{704B49D4-2F12-CBB6-B5F7-E062B3AF5E7B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8543499" y="4698455"/>
            <a:ext cx="1407231" cy="10930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C322D99D-D425-3DD0-FE80-C428F6AC0C63}"/>
              </a:ext>
            </a:extLst>
          </p:cNvPr>
          <p:cNvCxnSpPr/>
          <p:nvPr/>
        </p:nvCxnSpPr>
        <p:spPr>
          <a:xfrm>
            <a:off x="10617957" y="3196153"/>
            <a:ext cx="0" cy="1814562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A1E8F26E-821C-D09C-914A-A3F45CADAE25}"/>
              </a:ext>
            </a:extLst>
          </p:cNvPr>
          <p:cNvSpPr txBox="1"/>
          <p:nvPr/>
        </p:nvSpPr>
        <p:spPr>
          <a:xfrm>
            <a:off x="779507" y="6244365"/>
            <a:ext cx="2280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pollution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detrimental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health</a:t>
            </a:r>
            <a:endParaRPr lang="zh-CN" altLang="en-US" dirty="0"/>
          </a:p>
        </p:txBody>
      </p:sp>
      <p:cxnSp>
        <p:nvCxnSpPr>
          <p:cNvPr id="28" name="肘形连接符 27">
            <a:extLst>
              <a:ext uri="{FF2B5EF4-FFF2-40B4-BE49-F238E27FC236}">
                <a16:creationId xmlns:a16="http://schemas.microsoft.com/office/drawing/2014/main" id="{FA83DA84-A205-F2AB-8D11-A7FCDCEED0D5}"/>
              </a:ext>
            </a:extLst>
          </p:cNvPr>
          <p:cNvCxnSpPr>
            <a:cxnSpLocks/>
          </p:cNvCxnSpPr>
          <p:nvPr/>
        </p:nvCxnSpPr>
        <p:spPr>
          <a:xfrm flipV="1">
            <a:off x="2527677" y="5919174"/>
            <a:ext cx="1091676" cy="63341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6" grpId="0"/>
      <p:bldP spid="8" grpId="0"/>
      <p:bldP spid="13" grpId="0"/>
      <p:bldP spid="15" grpId="0"/>
      <p:bldP spid="36" grpId="0" animBg="1"/>
      <p:bldP spid="37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05DE1-85B1-AB03-BD2D-17DA1BBE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21">
            <a:extLst>
              <a:ext uri="{FF2B5EF4-FFF2-40B4-BE49-F238E27FC236}">
                <a16:creationId xmlns:a16="http://schemas.microsoft.com/office/drawing/2014/main" id="{491D3089-8528-567B-6784-D96DB4CEE4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56" y="1185664"/>
            <a:ext cx="6220992" cy="281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;p21">
            <a:extLst>
              <a:ext uri="{FF2B5EF4-FFF2-40B4-BE49-F238E27FC236}">
                <a16:creationId xmlns:a16="http://schemas.microsoft.com/office/drawing/2014/main" id="{97CD99D0-06A6-E2CD-B004-B16F62590DA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078" y="1185664"/>
            <a:ext cx="5311478" cy="28163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88AF6CA-E0E6-F88E-DEA3-A1EB2A33934E}"/>
              </a:ext>
            </a:extLst>
          </p:cNvPr>
          <p:cNvSpPr txBox="1"/>
          <p:nvPr/>
        </p:nvSpPr>
        <p:spPr>
          <a:xfrm>
            <a:off x="220833" y="168165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Results of Generation Experiment</a:t>
            </a:r>
            <a:endParaRPr kumimoji="1" lang="zh-CN" altLang="en-US" sz="3600" b="1" dirty="0"/>
          </a:p>
        </p:txBody>
      </p:sp>
      <p:sp>
        <p:nvSpPr>
          <p:cNvPr id="6" name="Google Shape;125;p21">
            <a:extLst>
              <a:ext uri="{FF2B5EF4-FFF2-40B4-BE49-F238E27FC236}">
                <a16:creationId xmlns:a16="http://schemas.microsoft.com/office/drawing/2014/main" id="{DC904F1D-3B0E-5CAE-A214-B9DEF3F77F0F}"/>
              </a:ext>
            </a:extLst>
          </p:cNvPr>
          <p:cNvSpPr txBox="1"/>
          <p:nvPr/>
        </p:nvSpPr>
        <p:spPr>
          <a:xfrm>
            <a:off x="429299" y="4346548"/>
            <a:ext cx="816572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explanation level of combinational creativity can be leveraged to </a:t>
            </a:r>
            <a:r>
              <a:rPr lang="en" sz="24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 creativity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26;p21">
            <a:extLst>
              <a:ext uri="{FF2B5EF4-FFF2-40B4-BE49-F238E27FC236}">
                <a16:creationId xmlns:a16="http://schemas.microsoft.com/office/drawing/2014/main" id="{109BEC54-51AD-87BF-2E93-9BE7711BB365}"/>
              </a:ext>
            </a:extLst>
          </p:cNvPr>
          <p:cNvSpPr txBox="1"/>
          <p:nvPr/>
        </p:nvSpPr>
        <p:spPr>
          <a:xfrm>
            <a:off x="429299" y="5775854"/>
            <a:ext cx="806289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Text-to-image models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currently the bottleneck in generating visual combinational creativity. 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9792D4-BD10-E775-228A-97C5062DBE44}"/>
              </a:ext>
            </a:extLst>
          </p:cNvPr>
          <p:cNvSpPr txBox="1"/>
          <p:nvPr/>
        </p:nvSpPr>
        <p:spPr>
          <a:xfrm>
            <a:off x="8698545" y="4380554"/>
            <a:ext cx="3562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000" dirty="0">
                <a:solidFill>
                  <a:srgbClr val="000000"/>
                </a:solidFill>
                <a:effectLst/>
                <a:latin typeface="Helvetica" pitchFamily="2" charset="0"/>
              </a:rPr>
              <a:t>II (M = 487.95) </a:t>
            </a:r>
          </a:p>
          <a:p>
            <a:pPr>
              <a:buNone/>
            </a:pPr>
            <a:r>
              <a:rPr lang="en-US" altLang="zh-CN" sz="2000" dirty="0">
                <a:solidFill>
                  <a:srgbClr val="000000"/>
                </a:solidFill>
                <a:effectLst/>
                <a:latin typeface="Helvetica" pitchFamily="2" charset="0"/>
              </a:rPr>
              <a:t>IEI (M = 514.53) </a:t>
            </a:r>
            <a:br>
              <a:rPr lang="en-US" altLang="zh-CN" sz="200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altLang="zh-CN" sz="2000" dirty="0">
                <a:solidFill>
                  <a:srgbClr val="000000"/>
                </a:solidFill>
                <a:latin typeface="Helvetica" pitchFamily="2" charset="0"/>
              </a:rPr>
              <a:t>T-test stat: 0.84 p-value: 0.40</a:t>
            </a:r>
            <a:endParaRPr lang="en-US" altLang="zh-CN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6E4CC7-9870-1A2A-DAAF-E221CF545402}"/>
              </a:ext>
            </a:extLst>
          </p:cNvPr>
          <p:cNvSpPr txBox="1"/>
          <p:nvPr/>
        </p:nvSpPr>
        <p:spPr>
          <a:xfrm>
            <a:off x="8698545" y="5822005"/>
            <a:ext cx="4170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ffectLst/>
                <a:latin typeface="Helvetica" pitchFamily="2" charset="0"/>
              </a:rPr>
              <a:t>Text: 90% (36/40)</a:t>
            </a:r>
          </a:p>
          <a:p>
            <a:r>
              <a:rPr lang="en-US" altLang="zh-CN" sz="2000" dirty="0">
                <a:solidFill>
                  <a:srgbClr val="000000"/>
                </a:solidFill>
                <a:latin typeface="Helvetica" pitchFamily="2" charset="0"/>
              </a:rPr>
              <a:t>Text-to-image: 27.8% (10/36)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C51F06-4B9D-C64E-1DC5-AE06AF84CDBA}"/>
              </a:ext>
            </a:extLst>
          </p:cNvPr>
          <p:cNvSpPr txBox="1"/>
          <p:nvPr/>
        </p:nvSpPr>
        <p:spPr>
          <a:xfrm>
            <a:off x="4533899" y="4762030"/>
            <a:ext cx="4061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making the prompts</a:t>
            </a:r>
            <a:endParaRPr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65D588-5669-E3F1-4079-1DBA4AAF81B9}"/>
              </a:ext>
            </a:extLst>
          </p:cNvPr>
          <p:cNvSpPr txBox="1"/>
          <p:nvPr/>
        </p:nvSpPr>
        <p:spPr>
          <a:xfrm>
            <a:off x="429299" y="5140492"/>
            <a:ext cx="6543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longer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980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845E2-0D3B-8087-7D48-6E169763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9169C89-693D-E76F-7A0C-163E73817545}"/>
              </a:ext>
            </a:extLst>
          </p:cNvPr>
          <p:cNvSpPr txBox="1"/>
          <p:nvPr/>
        </p:nvSpPr>
        <p:spPr>
          <a:xfrm>
            <a:off x="220833" y="168165"/>
            <a:ext cx="456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Take-away Message</a:t>
            </a:r>
            <a:endParaRPr kumimoji="1" lang="zh-CN" altLang="en-US" sz="3600" b="1" dirty="0"/>
          </a:p>
        </p:txBody>
      </p:sp>
      <p:sp>
        <p:nvSpPr>
          <p:cNvPr id="2" name="Google Shape;108;p19">
            <a:extLst>
              <a:ext uri="{FF2B5EF4-FFF2-40B4-BE49-F238E27FC236}">
                <a16:creationId xmlns:a16="http://schemas.microsoft.com/office/drawing/2014/main" id="{23F6FCE2-9440-C86C-DDD6-76B5E7A0EBA5}"/>
              </a:ext>
            </a:extLst>
          </p:cNvPr>
          <p:cNvSpPr txBox="1"/>
          <p:nvPr/>
        </p:nvSpPr>
        <p:spPr>
          <a:xfrm>
            <a:off x="865436" y="1631119"/>
            <a:ext cx="905749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State-of-the-art models </a:t>
            </a:r>
            <a:r>
              <a:rPr lang="en" sz="28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achieved human-level understanding</a:t>
            </a: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combinational creativity, but still lag behind human experts.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5;p21">
            <a:extLst>
              <a:ext uri="{FF2B5EF4-FFF2-40B4-BE49-F238E27FC236}">
                <a16:creationId xmlns:a16="http://schemas.microsoft.com/office/drawing/2014/main" id="{3A403C5B-E166-7E1D-F646-BDB423C0FD9B}"/>
              </a:ext>
            </a:extLst>
          </p:cNvPr>
          <p:cNvSpPr txBox="1"/>
          <p:nvPr/>
        </p:nvSpPr>
        <p:spPr>
          <a:xfrm>
            <a:off x="865435" y="3561607"/>
            <a:ext cx="9379231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explanation level of combinational creativity can be leveraged to </a:t>
            </a:r>
            <a:r>
              <a:rPr lang="en" sz="28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 creativity </a:t>
            </a:r>
            <a:r>
              <a:rPr lang="en" altLang="zh-CN" sz="28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making the prompts significantly longer</a:t>
            </a: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/>
          </a:p>
        </p:txBody>
      </p:sp>
      <p:sp>
        <p:nvSpPr>
          <p:cNvPr id="9" name="Google Shape;126;p21">
            <a:extLst>
              <a:ext uri="{FF2B5EF4-FFF2-40B4-BE49-F238E27FC236}">
                <a16:creationId xmlns:a16="http://schemas.microsoft.com/office/drawing/2014/main" id="{B199380B-A687-ED6A-F3E8-50431294592B}"/>
              </a:ext>
            </a:extLst>
          </p:cNvPr>
          <p:cNvSpPr txBox="1"/>
          <p:nvPr/>
        </p:nvSpPr>
        <p:spPr>
          <a:xfrm>
            <a:off x="865435" y="5492095"/>
            <a:ext cx="9057497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b="1" dirty="0">
                <a:solidFill>
                  <a:srgbClr val="9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Text-to-image models</a:t>
            </a: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currently the bottleneck in generating visual combinational creativity.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69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9C5C2-AC21-48AA-550C-40FFDD982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7706BAF-CC6A-B025-8A9A-A8B685543C44}"/>
              </a:ext>
            </a:extLst>
          </p:cNvPr>
          <p:cNvSpPr txBox="1"/>
          <p:nvPr/>
        </p:nvSpPr>
        <p:spPr>
          <a:xfrm>
            <a:off x="220833" y="168165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References</a:t>
            </a:r>
            <a:endParaRPr kumimoji="1" lang="zh-CN" altLang="en-US" sz="3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237E121-B924-D2D6-9048-199293A80167}"/>
              </a:ext>
            </a:extLst>
          </p:cNvPr>
          <p:cNvSpPr txBox="1"/>
          <p:nvPr/>
        </p:nvSpPr>
        <p:spPr>
          <a:xfrm>
            <a:off x="739253" y="1019555"/>
            <a:ext cx="1071349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Holyoak, K. J., &amp; Thagard, P. (1996). </a:t>
            </a:r>
            <a:r>
              <a:rPr lang="en" altLang="zh-CN" i="1" dirty="0"/>
              <a:t>Mental leaps: Analogy in creative thought</a:t>
            </a:r>
            <a:r>
              <a:rPr lang="en" altLang="zh-CN" dirty="0"/>
              <a:t>. MIT press.</a:t>
            </a:r>
          </a:p>
          <a:p>
            <a:endParaRPr lang="en" altLang="zh-CN" dirty="0"/>
          </a:p>
          <a:p>
            <a:r>
              <a:rPr lang="en" altLang="zh-CN" dirty="0"/>
              <a:t>Boden, M. A. (1998). Creativity and artificial intelligence. </a:t>
            </a:r>
            <a:r>
              <a:rPr lang="en" altLang="zh-CN" i="1" dirty="0"/>
              <a:t>Artificial intelligence</a:t>
            </a:r>
            <a:r>
              <a:rPr lang="en" altLang="zh-CN" dirty="0"/>
              <a:t>, </a:t>
            </a:r>
            <a:r>
              <a:rPr lang="en" altLang="zh-CN" i="1" dirty="0"/>
              <a:t>103</a:t>
            </a:r>
            <a:r>
              <a:rPr lang="en" altLang="zh-CN" dirty="0"/>
              <a:t>(1-2), 347-356.</a:t>
            </a:r>
          </a:p>
          <a:p>
            <a:endParaRPr lang="en" altLang="zh-CN" dirty="0"/>
          </a:p>
          <a:p>
            <a:r>
              <a:rPr lang="en" altLang="zh-CN" dirty="0" err="1"/>
              <a:t>Fauconnier</a:t>
            </a:r>
            <a:r>
              <a:rPr lang="en" altLang="zh-CN" dirty="0"/>
              <a:t>, G., &amp; Turner, M. (2003). Conceptual blending, form and meaning. </a:t>
            </a:r>
            <a:r>
              <a:rPr lang="en" altLang="zh-CN" i="1" dirty="0" err="1"/>
              <a:t>Recherches</a:t>
            </a:r>
            <a:r>
              <a:rPr lang="en" altLang="zh-CN" i="1" dirty="0"/>
              <a:t> </a:t>
            </a:r>
            <a:r>
              <a:rPr lang="en" altLang="zh-CN" i="1" dirty="0" err="1"/>
              <a:t>en</a:t>
            </a:r>
            <a:r>
              <a:rPr lang="en" altLang="zh-CN" i="1" dirty="0"/>
              <a:t> communication</a:t>
            </a:r>
            <a:r>
              <a:rPr lang="en" altLang="zh-CN" dirty="0"/>
              <a:t>, </a:t>
            </a:r>
            <a:r>
              <a:rPr lang="en" altLang="zh-CN" i="1" dirty="0"/>
              <a:t>19</a:t>
            </a:r>
            <a:r>
              <a:rPr lang="en" altLang="zh-CN" dirty="0"/>
              <a:t>, 57-86.</a:t>
            </a:r>
          </a:p>
          <a:p>
            <a:endParaRPr kumimoji="1" lang="en" altLang="zh-CN" dirty="0"/>
          </a:p>
          <a:p>
            <a:r>
              <a:rPr lang="en" altLang="zh-CN" dirty="0"/>
              <a:t>Boden, M. (2009). Creativity: How does it work. </a:t>
            </a:r>
            <a:r>
              <a:rPr lang="en" altLang="zh-CN" i="1" dirty="0"/>
              <a:t>The idea of creativity</a:t>
            </a:r>
            <a:r>
              <a:rPr lang="en" altLang="zh-CN" dirty="0"/>
              <a:t>, </a:t>
            </a:r>
            <a:r>
              <a:rPr lang="en" altLang="zh-CN" i="1" dirty="0"/>
              <a:t>28</a:t>
            </a:r>
            <a:r>
              <a:rPr lang="en" altLang="zh-CN" dirty="0"/>
              <a:t>, 237-50.</a:t>
            </a:r>
          </a:p>
          <a:p>
            <a:endParaRPr lang="en" altLang="zh-CN" dirty="0"/>
          </a:p>
          <a:p>
            <a:r>
              <a:rPr lang="en" altLang="zh-CN" dirty="0"/>
              <a:t>Kaufman, J. C., &amp; Sternberg, R. J. (Eds.). (2010). </a:t>
            </a:r>
            <a:r>
              <a:rPr lang="en" altLang="zh-CN" i="1" dirty="0"/>
              <a:t>The Cambridge handbook of creativity</a:t>
            </a:r>
            <a:r>
              <a:rPr lang="en" altLang="zh-CN" dirty="0"/>
              <a:t>. Cambridge University Press.</a:t>
            </a:r>
          </a:p>
          <a:p>
            <a:endParaRPr lang="en" altLang="zh-CN" dirty="0"/>
          </a:p>
          <a:p>
            <a:r>
              <a:rPr lang="en" altLang="zh-CN" dirty="0"/>
              <a:t>Park, S., Nie, B. X., &amp; Zhu, S. C. (2017). Attribute and-or grammar for joint parsing of human pose, parts and attributes. </a:t>
            </a:r>
            <a:r>
              <a:rPr lang="en" altLang="zh-CN" i="1" dirty="0"/>
              <a:t>IEEE transactions on pattern analysis and machine intelligence</a:t>
            </a:r>
            <a:r>
              <a:rPr lang="en" altLang="zh-CN" dirty="0"/>
              <a:t>, </a:t>
            </a:r>
            <a:r>
              <a:rPr lang="en" altLang="zh-CN" i="1" dirty="0"/>
              <a:t>40</a:t>
            </a:r>
            <a:r>
              <a:rPr lang="en" altLang="zh-CN" dirty="0"/>
              <a:t>(7), 1555-1569.</a:t>
            </a:r>
          </a:p>
          <a:p>
            <a:endParaRPr lang="en" altLang="zh-CN" dirty="0"/>
          </a:p>
          <a:p>
            <a:r>
              <a:rPr lang="en" altLang="zh-CN" dirty="0"/>
              <a:t>Richardson, E., Goldberg, K., </a:t>
            </a:r>
            <a:r>
              <a:rPr lang="en" altLang="zh-CN" dirty="0" err="1"/>
              <a:t>Alaluf</a:t>
            </a:r>
            <a:r>
              <a:rPr lang="en" altLang="zh-CN" dirty="0"/>
              <a:t>, Y., &amp; Cohen-Or, D. (2024). </a:t>
            </a:r>
            <a:r>
              <a:rPr lang="en" altLang="zh-CN" dirty="0" err="1"/>
              <a:t>Conceptlab</a:t>
            </a:r>
            <a:r>
              <a:rPr lang="en" altLang="zh-CN" dirty="0"/>
              <a:t>: Creative concept generation using </a:t>
            </a:r>
            <a:r>
              <a:rPr lang="en" altLang="zh-CN" dirty="0" err="1"/>
              <a:t>vlm</a:t>
            </a:r>
            <a:r>
              <a:rPr lang="en" altLang="zh-CN" dirty="0"/>
              <a:t>-guided diffusion prior constraints. </a:t>
            </a:r>
            <a:r>
              <a:rPr lang="en" altLang="zh-CN" i="1" dirty="0"/>
              <a:t>ACM Transactions on Graphics</a:t>
            </a:r>
            <a:r>
              <a:rPr lang="en" altLang="zh-CN" dirty="0"/>
              <a:t>, </a:t>
            </a:r>
            <a:r>
              <a:rPr lang="en" altLang="zh-CN" i="1" dirty="0"/>
              <a:t>43</a:t>
            </a:r>
            <a:r>
              <a:rPr lang="en" altLang="zh-CN" dirty="0"/>
              <a:t>(3), 1-14.</a:t>
            </a:r>
          </a:p>
          <a:p>
            <a:endParaRPr lang="en" altLang="zh-CN" dirty="0"/>
          </a:p>
          <a:p>
            <a:r>
              <a:rPr lang="en" altLang="zh-CN" dirty="0"/>
              <a:t>Wei, J., Wang, X., Schuurmans, D., Bosma, M., Xia, F., Chi, E., ... &amp; Zhou, D. (2022). Chain-of-thought prompting elicits reasoning in large language models. Advances in neural information processing systems, 35, 24824-24837.</a:t>
            </a:r>
          </a:p>
          <a:p>
            <a:endParaRPr lang="en" altLang="zh-CN" dirty="0"/>
          </a:p>
          <a:p>
            <a:endParaRPr kumimoji="1" lang="en" altLang="zh-CN" dirty="0"/>
          </a:p>
          <a:p>
            <a:endParaRPr kumimoji="1" lang="en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319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95554-2C6A-B17C-DB2C-46D8CFF40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8570732-0A4C-DD98-67F7-1B9874FE9F7E}"/>
              </a:ext>
            </a:extLst>
          </p:cNvPr>
          <p:cNvSpPr/>
          <p:nvPr/>
        </p:nvSpPr>
        <p:spPr>
          <a:xfrm>
            <a:off x="569382" y="415594"/>
            <a:ext cx="637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 for listening!</a:t>
            </a:r>
            <a:endParaRPr lang="zh-CN" alt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6A53C8-2844-CEDB-4962-C5614D754EDC}"/>
              </a:ext>
            </a:extLst>
          </p:cNvPr>
          <p:cNvSpPr txBox="1"/>
          <p:nvPr/>
        </p:nvSpPr>
        <p:spPr>
          <a:xfrm>
            <a:off x="1094281" y="1693211"/>
            <a:ext cx="5017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</a:rPr>
              <a:t>Project website:</a:t>
            </a:r>
          </a:p>
          <a:p>
            <a:r>
              <a:rPr kumimoji="1" lang="en" altLang="zh-CN" sz="3200" dirty="0">
                <a:latin typeface="+mj-lt"/>
              </a:rPr>
              <a:t>https://</a:t>
            </a:r>
            <a:r>
              <a:rPr kumimoji="1" lang="en" altLang="zh-CN" sz="3200" dirty="0" err="1">
                <a:latin typeface="+mj-lt"/>
              </a:rPr>
              <a:t>ppyyqq.github.io</a:t>
            </a:r>
            <a:r>
              <a:rPr kumimoji="1" lang="en" altLang="zh-CN" sz="3200" dirty="0">
                <a:latin typeface="+mj-lt"/>
              </a:rPr>
              <a:t>/</a:t>
            </a:r>
            <a:r>
              <a:rPr kumimoji="1" lang="en" altLang="zh-CN" sz="3200" dirty="0" err="1">
                <a:latin typeface="+mj-lt"/>
              </a:rPr>
              <a:t>aicc</a:t>
            </a:r>
            <a:r>
              <a:rPr kumimoji="1" lang="en" altLang="zh-CN" sz="3200" dirty="0">
                <a:latin typeface="+mj-lt"/>
              </a:rPr>
              <a:t>/</a:t>
            </a:r>
            <a:endParaRPr kumimoji="1" lang="zh-CN" altLang="en-US" sz="3200" dirty="0">
              <a:latin typeface="+mj-lt"/>
            </a:endParaRPr>
          </a:p>
        </p:txBody>
      </p:sp>
      <p:pic>
        <p:nvPicPr>
          <p:cNvPr id="6" name="图片 5" descr="QR 代码&#10;&#10;AI 生成的内容可能不正确。">
            <a:extLst>
              <a:ext uri="{FF2B5EF4-FFF2-40B4-BE49-F238E27FC236}">
                <a16:creationId xmlns:a16="http://schemas.microsoft.com/office/drawing/2014/main" id="{F11F5A9F-3959-B17A-9822-A1437D5D5D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2264" y="2770429"/>
            <a:ext cx="4059284" cy="40592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1FAEC4B-744D-1D3C-B182-60AE35EAF8EB}"/>
              </a:ext>
            </a:extLst>
          </p:cNvPr>
          <p:cNvSpPr txBox="1"/>
          <p:nvPr/>
        </p:nvSpPr>
        <p:spPr>
          <a:xfrm>
            <a:off x="7277836" y="1722514"/>
            <a:ext cx="42418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homepage:</a:t>
            </a:r>
          </a:p>
          <a:p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1"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ppyyqq.github.io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endParaRPr kumimoji="1"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me an email 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:)</a:t>
            </a:r>
            <a:endParaRPr kumimoji="1"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yqpeng@stu.pku.edu.cn</a:t>
            </a:r>
            <a:endParaRPr kumimoji="1"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3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5EDD-44C6-5BF8-CF67-EC717958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2;p14">
            <a:extLst>
              <a:ext uri="{FF2B5EF4-FFF2-40B4-BE49-F238E27FC236}">
                <a16:creationId xmlns:a16="http://schemas.microsoft.com/office/drawing/2014/main" id="{C903F3D3-68CB-6C54-122E-308C6D983C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64"/>
          <a:stretch/>
        </p:blipFill>
        <p:spPr>
          <a:xfrm>
            <a:off x="7399900" y="504769"/>
            <a:ext cx="4457885" cy="47904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2B43EC4-D691-305C-86C5-9D3A5B273912}"/>
              </a:ext>
            </a:extLst>
          </p:cNvPr>
          <p:cNvSpPr txBox="1"/>
          <p:nvPr/>
        </p:nvSpPr>
        <p:spPr>
          <a:xfrm>
            <a:off x="945104" y="5622839"/>
            <a:ext cx="94561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800" dirty="0">
                <a:latin typeface="+mj-lt"/>
              </a:rPr>
              <a:t>Do these creative products generated by AI emerge from </a:t>
            </a:r>
            <a:r>
              <a:rPr lang="en" altLang="zh-CN" sz="2800" b="1" dirty="0">
                <a:latin typeface="+mj-lt"/>
              </a:rPr>
              <a:t>genuine creative processes</a:t>
            </a:r>
            <a:r>
              <a:rPr lang="en" altLang="zh-CN" sz="2800" dirty="0">
                <a:latin typeface="+mj-lt"/>
              </a:rPr>
              <a:t> or </a:t>
            </a:r>
            <a:r>
              <a:rPr lang="en" altLang="zh-CN" sz="2800" b="1" dirty="0">
                <a:latin typeface="+mj-lt"/>
              </a:rPr>
              <a:t>sophisticated pattern matching</a:t>
            </a:r>
            <a:r>
              <a:rPr lang="en" altLang="zh-CN" sz="2800" dirty="0">
                <a:latin typeface="+mj-lt"/>
              </a:rPr>
              <a:t>?</a:t>
            </a:r>
            <a:endParaRPr lang="zh-CN" altLang="en-US" sz="2800" dirty="0">
              <a:latin typeface="+mj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53B17-7218-FFCE-37EC-2D9A247F834A}"/>
              </a:ext>
            </a:extLst>
          </p:cNvPr>
          <p:cNvSpPr txBox="1"/>
          <p:nvPr/>
        </p:nvSpPr>
        <p:spPr>
          <a:xfrm>
            <a:off x="220833" y="168165"/>
            <a:ext cx="270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Background</a:t>
            </a:r>
            <a:endParaRPr kumimoji="1" lang="zh-CN" altLang="en-US" sz="36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DA55AB-BFB6-F788-48CC-9C3630012647}"/>
              </a:ext>
            </a:extLst>
          </p:cNvPr>
          <p:cNvSpPr txBox="1"/>
          <p:nvPr/>
        </p:nvSpPr>
        <p:spPr>
          <a:xfrm>
            <a:off x="1842334" y="5310452"/>
            <a:ext cx="42536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</a:rPr>
              <a:t>https://www.bbc.com/news/videos/cn4vwq0v9v5o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728D62-DE4C-5FF1-E913-6E6910763FE9}"/>
              </a:ext>
            </a:extLst>
          </p:cNvPr>
          <p:cNvSpPr txBox="1"/>
          <p:nvPr/>
        </p:nvSpPr>
        <p:spPr>
          <a:xfrm>
            <a:off x="7236031" y="5263088"/>
            <a:ext cx="4792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</a:rPr>
              <a:t>https://www.news24.com/you/news/international/meet-ai-da-the-humanoid-robot-artist-whose-painting-sold-for-11-million-20241112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6EA3AC-CE04-D5F4-5C69-372BF3AEF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99" y="1424664"/>
            <a:ext cx="6386202" cy="3588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7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5"/>
    </mc:Choice>
    <mc:Fallback xmlns="">
      <p:transition spd="slow" advTm="37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27" objId="5"/>
        <p14:stopEvt time="3306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524B5-55CB-26D9-6803-5F70A94A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AA1E2CB-339E-BD6A-04D6-BDA7B2BFE9CB}"/>
              </a:ext>
            </a:extLst>
          </p:cNvPr>
          <p:cNvSpPr txBox="1"/>
          <p:nvPr/>
        </p:nvSpPr>
        <p:spPr>
          <a:xfrm>
            <a:off x="266265" y="518640"/>
            <a:ext cx="105041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/>
              <a:t>Why Study Machine Creativity?</a:t>
            </a:r>
          </a:p>
          <a:p>
            <a:endParaRPr kumimoji="1" lang="en-US" altLang="zh-CN" dirty="0"/>
          </a:p>
          <a:p>
            <a:r>
              <a:rPr lang="en" altLang="zh-CN" sz="2400" b="1" dirty="0"/>
              <a:t>“Creativity is the ability to produce work that is both novel and useful.”</a:t>
            </a:r>
          </a:p>
          <a:p>
            <a:r>
              <a:rPr lang="en" altLang="zh-CN" sz="2400" b="1" dirty="0"/>
              <a:t>              </a:t>
            </a:r>
            <a:r>
              <a:rPr lang="en" altLang="zh-CN" sz="2400" dirty="0"/>
              <a:t> </a:t>
            </a:r>
            <a:endParaRPr kumimoji="1" lang="en-US" altLang="zh-CN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96873B-5E6B-8684-ABED-E608941B57AB}"/>
              </a:ext>
            </a:extLst>
          </p:cNvPr>
          <p:cNvSpPr txBox="1"/>
          <p:nvPr/>
        </p:nvSpPr>
        <p:spPr>
          <a:xfrm>
            <a:off x="480895" y="3091338"/>
            <a:ext cx="40330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Human Creativity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Human Creativity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51EC77-C016-23FE-EF42-85E050A9F76C}"/>
              </a:ext>
            </a:extLst>
          </p:cNvPr>
          <p:cNvSpPr txBox="1"/>
          <p:nvPr/>
        </p:nvSpPr>
        <p:spPr>
          <a:xfrm>
            <a:off x="6664188" y="6634982"/>
            <a:ext cx="6100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</a:rPr>
              <a:t>https://www.youtube.com/watch?v=VBRYaeK_cT0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690DD4-C9C2-F52D-E9E7-ADCD5453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991" y="1935689"/>
            <a:ext cx="7104744" cy="46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073FC-4373-CEAD-ABF4-8512A2B59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5">
            <a:extLst>
              <a:ext uri="{FF2B5EF4-FFF2-40B4-BE49-F238E27FC236}">
                <a16:creationId xmlns:a16="http://schemas.microsoft.com/office/drawing/2014/main" id="{72461EFD-D46B-1904-BF16-A58C68E98C45}"/>
              </a:ext>
            </a:extLst>
          </p:cNvPr>
          <p:cNvSpPr txBox="1">
            <a:spLocks/>
          </p:cNvSpPr>
          <p:nvPr/>
        </p:nvSpPr>
        <p:spPr>
          <a:xfrm>
            <a:off x="4927717" y="1174044"/>
            <a:ext cx="6952583" cy="14965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ts val="0"/>
              </a:spcBef>
              <a:buSzPts val="275"/>
            </a:pPr>
            <a:r>
              <a:rPr lang="en" sz="2800" b="1" dirty="0"/>
              <a:t>Combinational Creativity</a:t>
            </a:r>
          </a:p>
          <a:p>
            <a:pPr algn="l">
              <a:lnSpc>
                <a:spcPct val="95000"/>
              </a:lnSpc>
              <a:spcBef>
                <a:spcPts val="1200"/>
              </a:spcBef>
              <a:buSzPts val="275"/>
            </a:pPr>
            <a:r>
              <a:rPr lang="e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existing ideas and things into something new</a:t>
            </a:r>
          </a:p>
        </p:txBody>
      </p:sp>
      <p:pic>
        <p:nvPicPr>
          <p:cNvPr id="5" name="Google Shape;68;p15">
            <a:extLst>
              <a:ext uri="{FF2B5EF4-FFF2-40B4-BE49-F238E27FC236}">
                <a16:creationId xmlns:a16="http://schemas.microsoft.com/office/drawing/2014/main" id="{F919FBC8-0260-EA9F-4054-AB9E6C449AD9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2782" t="16429" b="61515"/>
          <a:stretch>
            <a:fillRect/>
          </a:stretch>
        </p:blipFill>
        <p:spPr>
          <a:xfrm>
            <a:off x="311700" y="1193080"/>
            <a:ext cx="4119644" cy="13477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;p15">
            <a:extLst>
              <a:ext uri="{FF2B5EF4-FFF2-40B4-BE49-F238E27FC236}">
                <a16:creationId xmlns:a16="http://schemas.microsoft.com/office/drawing/2014/main" id="{61F00559-6D32-A11A-6016-7D859AA8BD1E}"/>
              </a:ext>
            </a:extLst>
          </p:cNvPr>
          <p:cNvSpPr txBox="1">
            <a:spLocks/>
          </p:cNvSpPr>
          <p:nvPr/>
        </p:nvSpPr>
        <p:spPr>
          <a:xfrm>
            <a:off x="4927717" y="3093478"/>
            <a:ext cx="6431480" cy="13055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" sz="2800" b="1" dirty="0"/>
              <a:t>Explorative Creativity</a:t>
            </a:r>
          </a:p>
          <a:p>
            <a:pPr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possibilities within a domain</a:t>
            </a:r>
          </a:p>
        </p:txBody>
      </p:sp>
      <p:sp>
        <p:nvSpPr>
          <p:cNvPr id="7" name="Google Shape;70;p15">
            <a:extLst>
              <a:ext uri="{FF2B5EF4-FFF2-40B4-BE49-F238E27FC236}">
                <a16:creationId xmlns:a16="http://schemas.microsoft.com/office/drawing/2014/main" id="{F909D83A-C967-E14A-5838-FF4A91158E6D}"/>
              </a:ext>
            </a:extLst>
          </p:cNvPr>
          <p:cNvSpPr txBox="1">
            <a:spLocks/>
          </p:cNvSpPr>
          <p:nvPr/>
        </p:nvSpPr>
        <p:spPr>
          <a:xfrm>
            <a:off x="4927717" y="4527244"/>
            <a:ext cx="7065809" cy="13055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770"/>
              <a:buFont typeface="Arial"/>
              <a:buNone/>
            </a:pPr>
            <a:r>
              <a:rPr lang="en" sz="2800" b="1" dirty="0"/>
              <a:t>Transformational Creativity</a:t>
            </a:r>
          </a:p>
          <a:p>
            <a:pPr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</a:pPr>
            <a:r>
              <a:rPr lang="e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Radically new ideas that redefine the domain and existing rules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7B999CC-2ED3-237B-A098-36D413CFEEE1}"/>
              </a:ext>
            </a:extLst>
          </p:cNvPr>
          <p:cNvSpPr txBox="1"/>
          <p:nvPr/>
        </p:nvSpPr>
        <p:spPr>
          <a:xfrm>
            <a:off x="220833" y="168165"/>
            <a:ext cx="6457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Combinational Creativity in AI</a:t>
            </a:r>
          </a:p>
          <a:p>
            <a:endParaRPr kumimoji="1" lang="zh-CN" altLang="en-US" sz="3600" b="1" dirty="0"/>
          </a:p>
        </p:txBody>
      </p:sp>
      <p:pic>
        <p:nvPicPr>
          <p:cNvPr id="9" name="Google Shape;68;p15">
            <a:extLst>
              <a:ext uri="{FF2B5EF4-FFF2-40B4-BE49-F238E27FC236}">
                <a16:creationId xmlns:a16="http://schemas.microsoft.com/office/drawing/2014/main" id="{AAE877CA-8E59-F9C9-B278-A414B5D4A91A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2782" t="43862" b="29005"/>
          <a:stretch>
            <a:fillRect/>
          </a:stretch>
        </p:blipFill>
        <p:spPr>
          <a:xfrm>
            <a:off x="311700" y="2869324"/>
            <a:ext cx="4119644" cy="16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8;p15">
            <a:extLst>
              <a:ext uri="{FF2B5EF4-FFF2-40B4-BE49-F238E27FC236}">
                <a16:creationId xmlns:a16="http://schemas.microsoft.com/office/drawing/2014/main" id="{978A4976-0F2E-9BC5-78FB-95A385D58239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2782" t="76126" b="2507"/>
          <a:stretch>
            <a:fillRect/>
          </a:stretch>
        </p:blipFill>
        <p:spPr>
          <a:xfrm>
            <a:off x="311700" y="4855779"/>
            <a:ext cx="4119644" cy="13055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04C55FC-76E0-5235-B241-E4793AED291C}"/>
              </a:ext>
            </a:extLst>
          </p:cNvPr>
          <p:cNvSpPr txBox="1"/>
          <p:nvPr/>
        </p:nvSpPr>
        <p:spPr>
          <a:xfrm>
            <a:off x="311700" y="6188412"/>
            <a:ext cx="6100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Boden, M. A. (2007). </a:t>
            </a:r>
            <a:r>
              <a:rPr lang="en" altLang="zh-CN" sz="1200" b="0" i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Creativity in a nutshell. Think, 5 (15), 83–96</a:t>
            </a:r>
            <a:r>
              <a:rPr lang="en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5510-B59E-59C4-DE51-3D4A9F09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5">
            <a:extLst>
              <a:ext uri="{FF2B5EF4-FFF2-40B4-BE49-F238E27FC236}">
                <a16:creationId xmlns:a16="http://schemas.microsoft.com/office/drawing/2014/main" id="{79CD0AD0-978F-8F4B-11CF-AE075712F8FE}"/>
              </a:ext>
            </a:extLst>
          </p:cNvPr>
          <p:cNvSpPr txBox="1">
            <a:spLocks/>
          </p:cNvSpPr>
          <p:nvPr/>
        </p:nvSpPr>
        <p:spPr>
          <a:xfrm>
            <a:off x="311700" y="3200800"/>
            <a:ext cx="4927957" cy="14965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ts val="0"/>
              </a:spcBef>
              <a:buSzPts val="275"/>
            </a:pPr>
            <a:r>
              <a:rPr lang="en" sz="2800" b="1" dirty="0"/>
              <a:t>Combinational Creativity</a:t>
            </a:r>
          </a:p>
          <a:p>
            <a:pPr algn="l">
              <a:lnSpc>
                <a:spcPct val="95000"/>
              </a:lnSpc>
              <a:spcBef>
                <a:spcPts val="1200"/>
              </a:spcBef>
              <a:buSzPts val="275"/>
            </a:pPr>
            <a:r>
              <a:rPr lang="e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existing ideas and things into something new</a:t>
            </a:r>
            <a:endParaRPr lang="en" sz="2800" dirty="0"/>
          </a:p>
          <a:p>
            <a:pPr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</a:pPr>
            <a:endParaRPr lang="en" sz="2800" dirty="0"/>
          </a:p>
        </p:txBody>
      </p:sp>
      <p:pic>
        <p:nvPicPr>
          <p:cNvPr id="5" name="Google Shape;68;p15">
            <a:extLst>
              <a:ext uri="{FF2B5EF4-FFF2-40B4-BE49-F238E27FC236}">
                <a16:creationId xmlns:a16="http://schemas.microsoft.com/office/drawing/2014/main" id="{BBA0EABB-1733-B76E-D623-EC9079B197C3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2782" t="16429" b="61765"/>
          <a:stretch>
            <a:fillRect/>
          </a:stretch>
        </p:blipFill>
        <p:spPr>
          <a:xfrm>
            <a:off x="311700" y="1193079"/>
            <a:ext cx="4119644" cy="13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9;p15">
            <a:extLst>
              <a:ext uri="{FF2B5EF4-FFF2-40B4-BE49-F238E27FC236}">
                <a16:creationId xmlns:a16="http://schemas.microsoft.com/office/drawing/2014/main" id="{844E19C6-4B45-2342-52C2-1442CC20F1A4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646058" y="1066474"/>
            <a:ext cx="6234242" cy="51413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3AB2DAC-353C-7A73-2DE1-B37BF0DFFBA7}"/>
              </a:ext>
            </a:extLst>
          </p:cNvPr>
          <p:cNvSpPr txBox="1"/>
          <p:nvPr/>
        </p:nvSpPr>
        <p:spPr>
          <a:xfrm>
            <a:off x="220833" y="168165"/>
            <a:ext cx="6457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Combinational Creativity in AI</a:t>
            </a:r>
          </a:p>
          <a:p>
            <a:endParaRPr kumimoji="1" lang="zh-CN" altLang="en-US" sz="3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9E4D8D-2B83-65ED-5D1E-20A4DE86D285}"/>
              </a:ext>
            </a:extLst>
          </p:cNvPr>
          <p:cNvSpPr txBox="1"/>
          <p:nvPr/>
        </p:nvSpPr>
        <p:spPr>
          <a:xfrm>
            <a:off x="220833" y="2724643"/>
            <a:ext cx="6100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Boden, M. A. (2007). </a:t>
            </a:r>
            <a:r>
              <a:rPr lang="en" altLang="zh-CN" sz="1200" b="0" i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Creativity in a nutshell. Think, 5 (15), 83–96</a:t>
            </a:r>
            <a:r>
              <a:rPr lang="en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311F3D-4736-B607-7185-31F750B98B6C}"/>
              </a:ext>
            </a:extLst>
          </p:cNvPr>
          <p:cNvSpPr txBox="1"/>
          <p:nvPr/>
        </p:nvSpPr>
        <p:spPr>
          <a:xfrm>
            <a:off x="713055" y="5064756"/>
            <a:ext cx="3316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Well-defined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Easy to implement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Empirically dominant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3654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05B37-A6D0-21B4-1523-75D0D79BB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498AADD-9FF9-3B36-A052-4E667C0BB570}"/>
              </a:ext>
            </a:extLst>
          </p:cNvPr>
          <p:cNvSpPr txBox="1"/>
          <p:nvPr/>
        </p:nvSpPr>
        <p:spPr>
          <a:xfrm>
            <a:off x="6177738" y="1460092"/>
            <a:ext cx="609777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400" b="1" dirty="0"/>
              <a:t>How It Works: The Four‑Space Model</a:t>
            </a:r>
          </a:p>
          <a:p>
            <a:pPr>
              <a:buFont typeface="+mj-lt"/>
              <a:buAutoNum type="arabicPeriod"/>
            </a:pPr>
            <a:r>
              <a:rPr lang="en-US" altLang="zh-CN" sz="2400" b="1" dirty="0"/>
              <a:t>Two Input Spaces</a:t>
            </a:r>
            <a:endParaRPr lang="en-US" altLang="zh-CN" sz="2400" dirty="0"/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contains a separate scenario or concept.</a:t>
            </a:r>
          </a:p>
          <a:p>
            <a:pPr>
              <a:buFont typeface="+mj-lt"/>
              <a:buAutoNum type="arabicPeriod"/>
            </a:pPr>
            <a:r>
              <a:rPr lang="en-US" altLang="zh-CN" sz="2400" b="1" dirty="0"/>
              <a:t>Generic Space</a:t>
            </a:r>
            <a:endParaRPr lang="en-US" altLang="zh-CN" sz="2400" dirty="0"/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Captures what is common across both inputs—shared structure or schema.</a:t>
            </a:r>
          </a:p>
          <a:p>
            <a:pPr>
              <a:buFont typeface="+mj-lt"/>
              <a:buAutoNum type="arabicPeriod"/>
            </a:pPr>
            <a:r>
              <a:rPr lang="en-US" altLang="zh-CN" sz="2400" b="1" dirty="0"/>
              <a:t>Blend Space</a:t>
            </a:r>
            <a:endParaRPr lang="en-US" altLang="zh-CN" sz="2400" dirty="0"/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Selectively projects parts from the inputs into a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space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yielding emergent meaning.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1D5CEF-66E3-7DF6-8BB5-097412E19844}"/>
              </a:ext>
            </a:extLst>
          </p:cNvPr>
          <p:cNvSpPr txBox="1"/>
          <p:nvPr/>
        </p:nvSpPr>
        <p:spPr>
          <a:xfrm>
            <a:off x="220833" y="168165"/>
            <a:ext cx="6118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Conceptual Blending Theory</a:t>
            </a:r>
            <a:endParaRPr kumimoji="1" lang="zh-CN" altLang="en-US" sz="3600" b="1" dirty="0"/>
          </a:p>
        </p:txBody>
      </p:sp>
      <p:pic>
        <p:nvPicPr>
          <p:cNvPr id="8" name="Google Shape;77;p16">
            <a:extLst>
              <a:ext uri="{FF2B5EF4-FFF2-40B4-BE49-F238E27FC236}">
                <a16:creationId xmlns:a16="http://schemas.microsoft.com/office/drawing/2014/main" id="{6B644BE7-9EBC-B5B5-355C-4CFD5CEE8D54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93789" y="968345"/>
            <a:ext cx="5132205" cy="51322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7423CC9-FBA1-C407-C9CB-83616FFE3BE3}"/>
              </a:ext>
            </a:extLst>
          </p:cNvPr>
          <p:cNvSpPr txBox="1"/>
          <p:nvPr/>
        </p:nvSpPr>
        <p:spPr>
          <a:xfrm>
            <a:off x="1418025" y="6228170"/>
            <a:ext cx="3283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</a:rPr>
              <a:t>https://commons.wikimedia.org/wiki/File:Conceptual_blending_-_the_network_model.png</a:t>
            </a:r>
          </a:p>
        </p:txBody>
      </p:sp>
    </p:spTree>
    <p:extLst>
      <p:ext uri="{BB962C8B-B14F-4D97-AF65-F5344CB8AC3E}">
        <p14:creationId xmlns:p14="http://schemas.microsoft.com/office/powerpoint/2010/main" val="31225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4B398-82A6-C3CD-1751-87B80983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65C0B8A-2FEC-2997-E0C9-0C512E08FFDF}"/>
              </a:ext>
            </a:extLst>
          </p:cNvPr>
          <p:cNvSpPr txBox="1"/>
          <p:nvPr/>
        </p:nvSpPr>
        <p:spPr>
          <a:xfrm>
            <a:off x="220833" y="168165"/>
            <a:ext cx="907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Conceptual Blending Theory</a:t>
            </a:r>
            <a:r>
              <a:rPr lang="en-US" altLang="zh-CN" sz="3600" b="1" dirty="0"/>
              <a:t> – An Example</a:t>
            </a:r>
            <a:endParaRPr kumimoji="1" lang="zh-CN" altLang="en-US" sz="36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3D629C-26FA-F16A-A87B-868BF4925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98" y="1424554"/>
            <a:ext cx="1688016" cy="16880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9AFFDFC-A01A-B014-F2FC-456D9DFF032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498" y="4138247"/>
            <a:ext cx="1688016" cy="16880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928E19-2DB8-83BD-7C04-0BD651EB86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8015" y="2655460"/>
            <a:ext cx="1947190" cy="194719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F80F7F-19FE-DDAE-1E9F-7656BF509884}"/>
              </a:ext>
            </a:extLst>
          </p:cNvPr>
          <p:cNvSpPr txBox="1"/>
          <p:nvPr/>
        </p:nvSpPr>
        <p:spPr>
          <a:xfrm>
            <a:off x="173068" y="3398004"/>
            <a:ext cx="3951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Input Space 1: Computer Program</a:t>
            </a:r>
            <a:endParaRPr kumimoji="1"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21C3B8-4C32-4714-2768-4870AB33117D}"/>
              </a:ext>
            </a:extLst>
          </p:cNvPr>
          <p:cNvSpPr txBox="1"/>
          <p:nvPr/>
        </p:nvSpPr>
        <p:spPr>
          <a:xfrm>
            <a:off x="173068" y="6012508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Input Space 2: Biological Virus</a:t>
            </a:r>
            <a:endParaRPr kumimoji="1"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F3F0E3F-3013-810E-E452-BC119368F14A}"/>
              </a:ext>
            </a:extLst>
          </p:cNvPr>
          <p:cNvSpPr txBox="1"/>
          <p:nvPr/>
        </p:nvSpPr>
        <p:spPr>
          <a:xfrm>
            <a:off x="4225528" y="2106174"/>
            <a:ext cx="42656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Generic Space:</a:t>
            </a:r>
          </a:p>
          <a:p>
            <a:r>
              <a:rPr lang="en" altLang="zh-CN" sz="2400" dirty="0"/>
              <a:t>    Shared abstract structure: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agent that enters a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Spreads or replicates within that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Potentially causes damage</a:t>
            </a: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disruption</a:t>
            </a:r>
          </a:p>
          <a:p>
            <a:endParaRPr kumimoji="1" lang="en-US" altLang="zh-CN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19CAA9-D84F-6C54-D5C4-27A171A540F7}"/>
              </a:ext>
            </a:extLst>
          </p:cNvPr>
          <p:cNvSpPr txBox="1"/>
          <p:nvPr/>
        </p:nvSpPr>
        <p:spPr>
          <a:xfrm>
            <a:off x="8492633" y="4659635"/>
            <a:ext cx="3663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Blended Space: Computer Virus</a:t>
            </a:r>
            <a:endParaRPr kumimoji="1" lang="zh-CN" altLang="en-US" sz="2000" dirty="0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7461A54-FA8A-E012-D9E0-4A84E9272F1C}"/>
              </a:ext>
            </a:extLst>
          </p:cNvPr>
          <p:cNvSpPr/>
          <p:nvPr/>
        </p:nvSpPr>
        <p:spPr>
          <a:xfrm>
            <a:off x="4202282" y="1844298"/>
            <a:ext cx="4312187" cy="378564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曲线连接符 17">
            <a:extLst>
              <a:ext uri="{FF2B5EF4-FFF2-40B4-BE49-F238E27FC236}">
                <a16:creationId xmlns:a16="http://schemas.microsoft.com/office/drawing/2014/main" id="{EAC3F36C-7954-454D-F270-240B1F1DFCA6}"/>
              </a:ext>
            </a:extLst>
          </p:cNvPr>
          <p:cNvCxnSpPr>
            <a:cxnSpLocks/>
          </p:cNvCxnSpPr>
          <p:nvPr/>
        </p:nvCxnSpPr>
        <p:spPr>
          <a:xfrm>
            <a:off x="2883703" y="2328238"/>
            <a:ext cx="1241088" cy="910908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曲线连接符 20">
            <a:extLst>
              <a:ext uri="{FF2B5EF4-FFF2-40B4-BE49-F238E27FC236}">
                <a16:creationId xmlns:a16="http://schemas.microsoft.com/office/drawing/2014/main" id="{128B42C3-D0AF-2292-2177-EA4F7DE44D76}"/>
              </a:ext>
            </a:extLst>
          </p:cNvPr>
          <p:cNvCxnSpPr/>
          <p:nvPr/>
        </p:nvCxnSpPr>
        <p:spPr>
          <a:xfrm flipV="1">
            <a:off x="3009257" y="4029559"/>
            <a:ext cx="1115534" cy="1030186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5305410D-258E-E286-E5FC-0BA01B221800}"/>
              </a:ext>
            </a:extLst>
          </p:cNvPr>
          <p:cNvCxnSpPr/>
          <p:nvPr/>
        </p:nvCxnSpPr>
        <p:spPr>
          <a:xfrm>
            <a:off x="8491221" y="3692569"/>
            <a:ext cx="617051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2D2CC-8934-0FB9-D7A5-12562E58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9;p15">
            <a:extLst>
              <a:ext uri="{FF2B5EF4-FFF2-40B4-BE49-F238E27FC236}">
                <a16:creationId xmlns:a16="http://schemas.microsoft.com/office/drawing/2014/main" id="{0BFE357C-5394-88C6-55A0-2420AA2D82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26717" y="936736"/>
            <a:ext cx="4709885" cy="38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0;p15">
            <a:extLst>
              <a:ext uri="{FF2B5EF4-FFF2-40B4-BE49-F238E27FC236}">
                <a16:creationId xmlns:a16="http://schemas.microsoft.com/office/drawing/2014/main" id="{BCB4F84B-F850-03D6-6295-FF307DCDB151}"/>
              </a:ext>
            </a:extLst>
          </p:cNvPr>
          <p:cNvSpPr txBox="1"/>
          <p:nvPr/>
        </p:nvSpPr>
        <p:spPr>
          <a:xfrm>
            <a:off x="747930" y="5253542"/>
            <a:ext cx="1104628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what extent can VLMs comprehend combinational creativity?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explicit integration of the combination process enhance models' ability to generate more creative products?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71;p15">
            <a:extLst>
              <a:ext uri="{FF2B5EF4-FFF2-40B4-BE49-F238E27FC236}">
                <a16:creationId xmlns:a16="http://schemas.microsoft.com/office/drawing/2014/main" id="{7EBF5DAF-AA9E-EFC7-DD9A-AFA5D5D5EF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0266" y="1018102"/>
            <a:ext cx="6303944" cy="37773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704168E-DE93-CA5D-054F-076C2E48F2C2}"/>
              </a:ext>
            </a:extLst>
          </p:cNvPr>
          <p:cNvSpPr txBox="1"/>
          <p:nvPr/>
        </p:nvSpPr>
        <p:spPr>
          <a:xfrm>
            <a:off x="220833" y="168165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Research Questions</a:t>
            </a:r>
            <a:endParaRPr kumimoji="1" lang="zh-CN" altLang="en-US" sz="36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ABDF4B-3457-9489-DC6B-03833D0D0C93}"/>
              </a:ext>
            </a:extLst>
          </p:cNvPr>
          <p:cNvSpPr txBox="1"/>
          <p:nvPr/>
        </p:nvSpPr>
        <p:spPr>
          <a:xfrm>
            <a:off x="348395" y="4795486"/>
            <a:ext cx="5066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Peng, Y., Ma, Y., Wang, M., Wang, Y., Wang, Y., Zhang, C., ... &amp; Zheng, Z. (2025). Probing and inducing combinational creativity in vision-language models. </a:t>
            </a:r>
            <a:r>
              <a:rPr lang="en" altLang="zh-CN" sz="1200" b="0" i="1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" altLang="zh-CN" sz="1200" b="0" i="1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preprint arXiv:2504.13120</a:t>
            </a:r>
            <a:r>
              <a:rPr lang="en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31C313-9D7D-007D-AB0F-8C56E93FD4F5}"/>
              </a:ext>
            </a:extLst>
          </p:cNvPr>
          <p:cNvSpPr txBox="1"/>
          <p:nvPr/>
        </p:nvSpPr>
        <p:spPr>
          <a:xfrm>
            <a:off x="7469257" y="4820968"/>
            <a:ext cx="23459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</a:rPr>
              <a:t>https://openai.com/index/dall-e/</a:t>
            </a:r>
          </a:p>
        </p:txBody>
      </p:sp>
    </p:spTree>
    <p:extLst>
      <p:ext uri="{BB962C8B-B14F-4D97-AF65-F5344CB8AC3E}">
        <p14:creationId xmlns:p14="http://schemas.microsoft.com/office/powerpoint/2010/main" val="28825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9C862-4253-9F57-3769-FC34598AA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FD3CCD-F6DE-BC96-E3A9-1E6ACC40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" y="491330"/>
            <a:ext cx="11267079" cy="439480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2F40E6D-4074-2674-B67C-EF483F91A7B6}"/>
              </a:ext>
            </a:extLst>
          </p:cNvPr>
          <p:cNvSpPr txBox="1"/>
          <p:nvPr/>
        </p:nvSpPr>
        <p:spPr>
          <a:xfrm>
            <a:off x="220833" y="168165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3600" b="1" dirty="0"/>
              <a:t>Overview</a:t>
            </a:r>
            <a:endParaRPr kumimoji="1" lang="zh-CN" altLang="en-US" sz="3600" b="1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0D5F9C66-5CEB-0DA7-346E-A07D6BFA6A5F}"/>
              </a:ext>
            </a:extLst>
          </p:cNvPr>
          <p:cNvSpPr/>
          <p:nvPr/>
        </p:nvSpPr>
        <p:spPr>
          <a:xfrm>
            <a:off x="6950132" y="435911"/>
            <a:ext cx="5136027" cy="16901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202882-3C82-DAF1-DA31-2E195543BAC6}"/>
              </a:ext>
            </a:extLst>
          </p:cNvPr>
          <p:cNvSpPr txBox="1"/>
          <p:nvPr/>
        </p:nvSpPr>
        <p:spPr>
          <a:xfrm>
            <a:off x="1104540" y="4443066"/>
            <a:ext cx="9982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built a three-level framework of combinational creativity and a novel dataset containing mashup images for comprehensive analysis of how VLMs understand combinational creativity.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study whether explicitly incorporating this three-level framework into the generation process can enhance text-to-image models’ ability to generate creative mashup images.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1E0D61DC-4A3B-B992-38AB-BB7575FA699F}"/>
              </a:ext>
            </a:extLst>
          </p:cNvPr>
          <p:cNvSpPr/>
          <p:nvPr/>
        </p:nvSpPr>
        <p:spPr>
          <a:xfrm>
            <a:off x="6950132" y="3154473"/>
            <a:ext cx="5136027" cy="16901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15831</TotalTime>
  <Words>1223</Words>
  <Application>Microsoft Macintosh PowerPoint</Application>
  <PresentationFormat>宽屏</PresentationFormat>
  <Paragraphs>171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等线</vt:lpstr>
      <vt:lpstr>Arial</vt:lpstr>
      <vt:lpstr>Helvetica</vt:lpstr>
      <vt:lpstr>Roboto</vt:lpstr>
      <vt:lpstr>Times New Roman</vt:lpstr>
      <vt:lpstr>Office 主题​​</vt:lpstr>
      <vt:lpstr>Probing and Inducing Combinational Creativity in Vision-Language Models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Yongqian Peng</dc:creator>
  <cp:lastModifiedBy>Yongqian Peng</cp:lastModifiedBy>
  <cp:revision>76</cp:revision>
  <cp:lastPrinted>2025-07-31T07:55:06Z</cp:lastPrinted>
  <dcterms:created xsi:type="dcterms:W3CDTF">2025-07-22T04:53:26Z</dcterms:created>
  <dcterms:modified xsi:type="dcterms:W3CDTF">2025-08-23T09:38:47Z</dcterms:modified>
</cp:coreProperties>
</file>